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69"/>
  </p:notesMasterIdLst>
  <p:handoutMasterIdLst>
    <p:handoutMasterId r:id="rId7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22" r:id="rId35"/>
    <p:sldId id="323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C47B54E-69F8-4A6F-AA8F-AD9747A2A121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75D426-A9DD-4244-A2CE-1FB6623742C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44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7A157DB-27A9-4B1E-B058-766481095A25}" type="datetime1">
              <a:rPr lang="es-ES" smtClean="0"/>
              <a:t>23/10/2025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"/>
              <a:t>Haga clic para modificar los estilos de texto del patrón</a:t>
            </a:r>
            <a:endParaRPr lang="en-US"/>
          </a:p>
          <a:p>
            <a:pPr lvl="1" rtl="0"/>
            <a:r>
              <a:rPr lang="es"/>
              <a:t>Segundo nivel</a:t>
            </a:r>
          </a:p>
          <a:p>
            <a:pPr lvl="2" rtl="0"/>
            <a:r>
              <a:rPr lang="es"/>
              <a:t>Tercer nivel</a:t>
            </a:r>
          </a:p>
          <a:p>
            <a:pPr lvl="3" rtl="0"/>
            <a:r>
              <a:rPr lang="es"/>
              <a:t>Cuarto nivel</a:t>
            </a:r>
          </a:p>
          <a:p>
            <a:pPr lvl="4" rtl="0"/>
            <a:r>
              <a:rPr lang="es"/>
              <a:t>Quinto nivel</a:t>
            </a:r>
            <a:endParaRPr lang="en-US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B41D33-19C8-4450-B3C5-BE83E9C8F0B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552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085C67-3A72-45D0-8F8A-5501D36FA513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ción de número de diapositiva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77D6111-4E91-4FBB-B450-9399DE31EF63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rtlCol="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rtlCol="0" anchor="t"/>
          <a:lstStyle/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Marcador de fecha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DCC095-1178-4A2C-A5F2-8FBBD6989A30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12" name="Marcador de pie de página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 rtlCol="0"/>
          <a:lstStyle/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 rtlCol="0"/>
          <a:lstStyle/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FC764E7-1DE3-40C7-A1C5-B19F6E429E50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ción de número de diapositiva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A3886A-64F0-4402-8091-76D657DA4C3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Marcador de posición de número de diapositiva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 rtlCol="0">
            <a:normAutofit/>
          </a:bodyPr>
          <a:lstStyle/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 rtlCol="0">
            <a:normAutofit/>
          </a:bodyPr>
          <a:lstStyle/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F7155C-9EEB-46C7-BDA3-73B6D31A380E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rtlCol="0"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0642C1-9052-448E-872D-8E0B03D15578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 rtlCol="0"/>
          <a:lstStyle/>
          <a:p>
            <a:pPr rtl="0"/>
            <a:fld id="{E2F2C120-FC88-489F-B2E9-06A37231AF49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10" name="Marcador de pie de página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en-US" smtClean="0"/>
              <a:pPr rtl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21AA95-6ADC-4A33-926D-FF7199820227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es"/>
              <a:t>Haga clic para modificar los estilos de texto del patrón</a:t>
            </a:r>
          </a:p>
          <a:p>
            <a:pPr lvl="1" rtl="0"/>
            <a:r>
              <a:rPr lang="es"/>
              <a:t>Segundo nivel</a:t>
            </a:r>
          </a:p>
          <a:p>
            <a:pPr lvl="2" rtl="0"/>
            <a:r>
              <a:rPr lang="es"/>
              <a:t>Tercer nivel</a:t>
            </a:r>
          </a:p>
          <a:p>
            <a:pPr lvl="3" rtl="0"/>
            <a:r>
              <a:rPr lang="es"/>
              <a:t>Cuarto nivel</a:t>
            </a:r>
          </a:p>
          <a:p>
            <a:pPr lvl="4" rtl="0"/>
            <a:r>
              <a:rPr lang="es"/>
              <a:t>Quinto nivel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84817FF6-C470-495B-A01C-AE7EDFA5116C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Rectángulo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ángulo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ángulo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 rtlCol="0">
            <a:normAutofit/>
          </a:bodyPr>
          <a:lstStyle/>
          <a:p>
            <a:pPr rtl="0"/>
            <a:r>
              <a:rPr lang="es" sz="4000" b="1" dirty="0"/>
              <a:t>FACTORES PSICOLOGICOS EN LA MESA DE NEGOCIACIÓN.</a:t>
            </a:r>
            <a:endParaRPr lang="es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Imagen 5" descr="Un primer plano de un logotipo&#10;&#10;Descripción generada automáticamente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733" y="3081867"/>
            <a:ext cx="11260667" cy="331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78862F9-317F-AE6D-E7CF-4BF6C155D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97E7810-913B-6039-C88F-3048A5FB286E}"/>
              </a:ext>
            </a:extLst>
          </p:cNvPr>
          <p:cNvSpPr txBox="1"/>
          <p:nvPr/>
        </p:nvSpPr>
        <p:spPr>
          <a:xfrm>
            <a:off x="601133" y="1185333"/>
            <a:ext cx="1052406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NOS DAMOS CUENTA DE </a:t>
            </a:r>
            <a:r>
              <a:rPr lang="es-ES" sz="2400" b="1" dirty="0"/>
              <a:t>LAS SENSACIONES </a:t>
            </a:r>
            <a:r>
              <a:rPr lang="es-ES" b="1" dirty="0"/>
              <a:t>QUE NOS HAN PROVOCADO </a:t>
            </a:r>
            <a:r>
              <a:rPr lang="es-ES" sz="2400" b="1" dirty="0"/>
              <a:t>LAS EMOCIONES </a:t>
            </a:r>
            <a:r>
              <a:rPr lang="es-ES" b="1" dirty="0"/>
              <a:t>Y DECIMOS</a:t>
            </a:r>
          </a:p>
          <a:p>
            <a:r>
              <a:rPr lang="es-ES" b="1" dirty="0"/>
              <a:t>		</a:t>
            </a:r>
            <a:r>
              <a:rPr lang="es-ES" sz="2800" b="1" dirty="0"/>
              <a:t>“ME SIENTO EMOCIONADO”</a:t>
            </a:r>
          </a:p>
          <a:p>
            <a:endParaRPr lang="es-ES" sz="2800" b="1" dirty="0"/>
          </a:p>
          <a:p>
            <a:r>
              <a:rPr lang="es-ES" b="1" dirty="0"/>
              <a:t>Y LUEGO INTERPRETAMOS ESAS </a:t>
            </a:r>
            <a:r>
              <a:rPr lang="es-ES" sz="2400" b="1" dirty="0"/>
              <a:t>SENSACIONES Y LES DAMOS UN VALOR:</a:t>
            </a:r>
          </a:p>
          <a:p>
            <a:endParaRPr lang="es-ES" sz="2400" b="1" dirty="0"/>
          </a:p>
          <a:p>
            <a:r>
              <a:rPr lang="es-ES" sz="2400" b="1" dirty="0"/>
              <a:t>		CONVIRTIÉNDOLOS EN SENTIMIENTOS</a:t>
            </a:r>
          </a:p>
          <a:p>
            <a:endParaRPr lang="es-ES" sz="2400" b="1" dirty="0"/>
          </a:p>
          <a:p>
            <a:r>
              <a:rPr lang="es-ES" sz="2400" b="1" dirty="0"/>
              <a:t>“ME SIENTO TRISTE”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11954DC-4D3B-B0AE-4360-5E327F1D6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376" y="4097867"/>
            <a:ext cx="3971157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94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140EEDC-65F5-0595-8888-56F70335B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/>
              <a:t>NEUROCIENCIAS</a:t>
            </a:r>
            <a:endParaRPr lang="es-CO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29FB7DF-B9A3-40DD-92D4-EA6348A2D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B1BE531-4A6E-B605-9DEB-91A29EBA48CF}"/>
              </a:ext>
            </a:extLst>
          </p:cNvPr>
          <p:cNvSpPr txBox="1"/>
          <p:nvPr/>
        </p:nvSpPr>
        <p:spPr>
          <a:xfrm>
            <a:off x="1794933" y="1921933"/>
            <a:ext cx="825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NO ES SENTIR LA EMOCIÓN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13B30C3-7EC8-7E3E-7503-7FC0BCFDEE52}"/>
              </a:ext>
            </a:extLst>
          </p:cNvPr>
          <p:cNvSpPr txBox="1"/>
          <p:nvPr/>
        </p:nvSpPr>
        <p:spPr>
          <a:xfrm>
            <a:off x="575894" y="3090333"/>
            <a:ext cx="112689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“NOTO SENSACIONES”:			CAMBIOS FISIOLÓGICOS EN NUESTRO CUERPO.</a:t>
            </a:r>
          </a:p>
          <a:p>
            <a:endParaRPr lang="es-ES" b="1" dirty="0"/>
          </a:p>
          <a:p>
            <a:r>
              <a:rPr lang="es-ES" b="1" dirty="0"/>
              <a:t>“SIENTO UN SENTIMIIENTO”:		INTERPRETAMOS ESAS SENSACIONES (PLACENTERAS, 							DISPLACENTERAS, DE TENSIÓN, ETC.)</a:t>
            </a:r>
          </a:p>
          <a:p>
            <a:endParaRPr lang="es-ES" b="1" dirty="0"/>
          </a:p>
          <a:p>
            <a:r>
              <a:rPr lang="es-ES" b="1" dirty="0"/>
              <a:t>“TENGO UNA EMOCIÓN”: 			RESPUESTA DE VALORACIÓN ANTE LO QUE OOCURRE.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757196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25D646E-99B4-C0D1-96CB-5A470DD86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8A65277-B5F3-2A05-D8AE-BF5AA53565D9}"/>
              </a:ext>
            </a:extLst>
          </p:cNvPr>
          <p:cNvSpPr txBox="1"/>
          <p:nvPr/>
        </p:nvSpPr>
        <p:spPr>
          <a:xfrm>
            <a:off x="533400" y="1041400"/>
            <a:ext cx="1099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LO ANTERIOR:</a:t>
            </a:r>
          </a:p>
          <a:p>
            <a:endParaRPr lang="es-ES" b="1" dirty="0"/>
          </a:p>
          <a:p>
            <a:r>
              <a:rPr lang="es-ES" b="1" dirty="0"/>
              <a:t>				NOS VA PERMITIR IDENTIFICAR LA EMOCIÓN QUE ESTÁ EN LA BASE DE 				NUESTRO COMPORTAMIENTO.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		CONOCIENDO DE QUE NOS INFORMA, TOMANDO CONSCIENCIA DE 				NUESTRAS SENSACIONES CORPORALES;</a:t>
            </a:r>
          </a:p>
          <a:p>
            <a:r>
              <a:rPr lang="es-ES" b="1" dirty="0"/>
              <a:t>				ANALIZANDO LOS SENTIMIENTOS QUE NOS PRODUCE Y</a:t>
            </a:r>
          </a:p>
          <a:p>
            <a:r>
              <a:rPr lang="es-ES" b="1" dirty="0"/>
              <a:t>				COMPROBANDO LAS ACCIONES QUE NOS POSIBILITA Y LA FORMA DE SER 				Y DE COMPORTARNOS QUE ORIGINA.</a:t>
            </a:r>
            <a:endParaRPr lang="es-CO" b="1" dirty="0"/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95D04EAA-008D-D18B-EDF4-477D1D9926F7}"/>
              </a:ext>
            </a:extLst>
          </p:cNvPr>
          <p:cNvSpPr/>
          <p:nvPr/>
        </p:nvSpPr>
        <p:spPr>
          <a:xfrm>
            <a:off x="6477000" y="2277533"/>
            <a:ext cx="609600" cy="3556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C3579EB-3626-2906-0AEF-536747C08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49" y="4166433"/>
            <a:ext cx="4472517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66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BC70410-1E36-8DB3-BD56-30C9FCFEC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/>
              <a:t>CLAVE DEL DESARROLLO DEL NEGOCIADOR: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826D12-875F-4168-3FE5-E8A33443F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E80633E-323F-D366-92D9-4B462648B633}"/>
              </a:ext>
            </a:extLst>
          </p:cNvPr>
          <p:cNvSpPr txBox="1"/>
          <p:nvPr/>
        </p:nvSpPr>
        <p:spPr>
          <a:xfrm>
            <a:off x="1998133" y="1913467"/>
            <a:ext cx="9296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400" b="1" dirty="0"/>
              <a:t>TOMA DE CONSCIENCIA  DE CÓMO ESTÁ INTERPRETANDO LO QUE PASA, DEL VALOR  Y SIGNIFICADO QUE TIENE PARA ÉL.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s-ES" sz="24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400" b="1" dirty="0"/>
              <a:t>LA IDENTIFICACIÓN DE LAS ACCIONES QUE PUEDE LLEGAR A HACER DESDE ELLOS.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s-ES" sz="24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400" b="1" dirty="0"/>
              <a:t>EL IMPACTO QUE TIENE EN SU PERSONALIDAD 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s-ES" sz="24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s-ES" sz="2400" b="1" dirty="0"/>
              <a:t>LA ELECCIÓN Y GENERACIÓN  DE LA EMOCIÓN QUE MEJOR LE VENGA A SUS OBJETIVOS.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694487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49D68E5-B68E-BABE-86AA-5CC805B02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3ACA5FA-4DE6-5B13-15DB-F2E3C0AA9F2A}"/>
              </a:ext>
            </a:extLst>
          </p:cNvPr>
          <p:cNvSpPr txBox="1"/>
          <p:nvPr/>
        </p:nvSpPr>
        <p:spPr>
          <a:xfrm>
            <a:off x="482600" y="1075267"/>
            <a:ext cx="9372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EMOCIONES IMPLICAN AL ÁMBITO SOCIAL Y PERSONAL</a:t>
            </a:r>
          </a:p>
          <a:p>
            <a:endParaRPr lang="es-ES" b="1" dirty="0"/>
          </a:p>
          <a:p>
            <a:r>
              <a:rPr lang="es-ES" b="1" dirty="0"/>
              <a:t>			SIEMPRE ESTÁN PRESENTES, YA QUE FUNDAMENTANN NUESTRA 				ACCIÓN.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	FORMAN PARTE DEL EQUIPAMIENTO BIOLÓGICO QUE NOS HA 				TRAÍDO EN EL DESARROLLO DE SERES HUMANOS.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A30E156-8F91-7E71-37CB-C0F07701B788}"/>
              </a:ext>
            </a:extLst>
          </p:cNvPr>
          <p:cNvSpPr txBox="1"/>
          <p:nvPr/>
        </p:nvSpPr>
        <p:spPr>
          <a:xfrm>
            <a:off x="406399" y="4191000"/>
            <a:ext cx="9965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NOS AFECTAN PARA BIEN:		GENERANDO ESPACIOS DE COOPERACIÓN, BIENESTAR, 					COHESIÓN DE GRUPOS.</a:t>
            </a:r>
          </a:p>
          <a:p>
            <a:endParaRPr lang="es-ES" b="1" dirty="0"/>
          </a:p>
          <a:p>
            <a:r>
              <a:rPr lang="es-ES" b="1" dirty="0"/>
              <a:t>NOS AFECTAN PARA MAL:		PROPICIAN SITUACIONES DE CONFRONTACIIÓN, AISLAMIENTO, 				DESPRECIO, SOMETIMIENTO DE OTROS, ETC.</a:t>
            </a:r>
            <a:endParaRPr lang="es-CO" b="1" dirty="0"/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5F4EDBB3-56CF-66B4-E7AB-946885CCACA0}"/>
              </a:ext>
            </a:extLst>
          </p:cNvPr>
          <p:cNvSpPr/>
          <p:nvPr/>
        </p:nvSpPr>
        <p:spPr>
          <a:xfrm>
            <a:off x="3860801" y="4123267"/>
            <a:ext cx="181186" cy="736600"/>
          </a:xfrm>
          <a:prstGeom prst="leftBrace">
            <a:avLst/>
          </a:prstGeom>
          <a:solidFill>
            <a:schemeClr val="tx1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104529CF-9631-0FF1-F3C9-7148EFFDDA90}"/>
              </a:ext>
            </a:extLst>
          </p:cNvPr>
          <p:cNvSpPr/>
          <p:nvPr/>
        </p:nvSpPr>
        <p:spPr>
          <a:xfrm>
            <a:off x="3798147" y="5071533"/>
            <a:ext cx="181186" cy="528010"/>
          </a:xfrm>
          <a:prstGeom prst="leftBrace">
            <a:avLst/>
          </a:prstGeom>
          <a:solidFill>
            <a:schemeClr val="tx1"/>
          </a:solidFill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5762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9D120DF-0072-E1C2-CB17-542A33195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/>
              <a:t>OTRO PROBLEMA: “PSICOLOGÍA DE LA CALLE”.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AFE12F1-80C2-5B47-0760-68D4D2982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57C87C2-FCA6-CBFB-0A13-14EB9B39F4C7}"/>
              </a:ext>
            </a:extLst>
          </p:cNvPr>
          <p:cNvSpPr txBox="1"/>
          <p:nvPr/>
        </p:nvSpPr>
        <p:spPr>
          <a:xfrm>
            <a:off x="575894" y="2167467"/>
            <a:ext cx="109557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EL CONOCIMIENTO QUE LAS PERSONAS CREEMOS TENER POR “NUESTRA EXPERIENCIA” Y DESDE NUESTROS JUICIOS – O MÁS BIEN PRE-JUICIOS?- DE LO QUE SON LAS EMOCIONES Y A DONDE NOS LLEVAN.</a:t>
            </a:r>
          </a:p>
          <a:p>
            <a:endParaRPr lang="es-ES" b="1" dirty="0"/>
          </a:p>
          <a:p>
            <a:r>
              <a:rPr lang="es-ES" b="1" dirty="0"/>
              <a:t>Y LO MÁS GRAVE:</a:t>
            </a:r>
          </a:p>
          <a:p>
            <a:endParaRPr lang="es-ES" b="1" dirty="0"/>
          </a:p>
          <a:p>
            <a:r>
              <a:rPr lang="es-ES" b="1" dirty="0"/>
              <a:t>			</a:t>
            </a:r>
          </a:p>
          <a:p>
            <a:r>
              <a:rPr lang="es-ES" b="1" dirty="0"/>
              <a:t>			CÓMO TRASLADAMOS ESE CONOCIIMIENTO SUBJETIVO Y PARCIAL A LOS DEMÁS, 			ADJUDICÁNDOLES UN VALOR DE VERDAD ABSOLUTA.</a:t>
            </a:r>
            <a:endParaRPr lang="es-CO" b="1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EA8DC202-06C8-166C-1D7E-58B39DE805B2}"/>
              </a:ext>
            </a:extLst>
          </p:cNvPr>
          <p:cNvCxnSpPr/>
          <p:nvPr/>
        </p:nvCxnSpPr>
        <p:spPr>
          <a:xfrm>
            <a:off x="2125133" y="3488267"/>
            <a:ext cx="1083734" cy="431800"/>
          </a:xfrm>
          <a:prstGeom prst="straightConnector1">
            <a:avLst/>
          </a:prstGeom>
          <a:ln w="76200">
            <a:tailEnd type="triangle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FA490E19-BCE9-1148-03AD-ACDA8163C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00" y="4690533"/>
            <a:ext cx="513926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83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CCBF496-E4AB-3AC3-6DA6-AB07A2D53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/>
              <a:t>ESQUEMA CONCEPTUAL</a:t>
            </a:r>
            <a:endParaRPr lang="es-CO" b="1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0AABE35-1AD4-BB17-EA46-9822672CE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400" b="1" dirty="0"/>
              <a:t>FACTORES PSICOLOGICOS EN LA MESA DE NEGOCIACIÓN.</a:t>
            </a:r>
            <a:endParaRPr lang="es-CO" b="1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4CF9A18-5A28-107D-1B36-4E30CA3AA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DF087C2-70AA-7F14-5680-DDE6C477B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0" y="1159933"/>
            <a:ext cx="5475818" cy="48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49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D2C310-D56A-916A-2645-F7F65714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F2C120-FC88-489F-B2E9-06A37231AF49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7CF61E2-A68B-B7EF-016D-DC740EBCAED6}"/>
              </a:ext>
            </a:extLst>
          </p:cNvPr>
          <p:cNvSpPr txBox="1"/>
          <p:nvPr/>
        </p:nvSpPr>
        <p:spPr>
          <a:xfrm>
            <a:off x="2040467" y="1143000"/>
            <a:ext cx="8678333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EMOCIONES.</a:t>
            </a:r>
          </a:p>
          <a:p>
            <a:r>
              <a:rPr lang="es-ES" b="1" dirty="0"/>
              <a:t>		QUÉ SON Y CUÁL ES SU PAPEL QUE EJERCEN EN NUESTRA VIDA 			DESDE UNA PERSPECTIVA EVOLUTIVA Y FUNCIONAL.</a:t>
            </a:r>
          </a:p>
          <a:p>
            <a:r>
              <a:rPr lang="es-ES" b="1" dirty="0"/>
              <a:t>		COMPRENDER LA NATURALEZA Y FUNCIÓN DE LAS EMOCIONES 			DESDE LAS NEUROCIENCIAS.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EMOCIONES CAPACITANTES</a:t>
            </a:r>
          </a:p>
          <a:p>
            <a:endParaRPr lang="es-ES" b="1" dirty="0"/>
          </a:p>
          <a:p>
            <a:r>
              <a:rPr lang="es-ES" b="1" dirty="0"/>
              <a:t>			GESTIÓN DE LAS EMOCIONES Y LAS PSOIBILIDADES DE 				ACCIÓN QUE NOS ABREN.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sz="2800" b="1" dirty="0"/>
              <a:t>ESTADOS (EMOCIONES) EN LAS NEGOCIACIONES.</a:t>
            </a:r>
            <a:endParaRPr lang="es-CO" sz="2800" b="1" dirty="0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13A10158-9621-54A2-0113-52B245465ECF}"/>
              </a:ext>
            </a:extLst>
          </p:cNvPr>
          <p:cNvSpPr/>
          <p:nvPr/>
        </p:nvSpPr>
        <p:spPr>
          <a:xfrm>
            <a:off x="5748867" y="2667000"/>
            <a:ext cx="457200" cy="39793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EC6C2F28-8422-3D0A-0CDB-F3A6BA762C01}"/>
              </a:ext>
            </a:extLst>
          </p:cNvPr>
          <p:cNvSpPr/>
          <p:nvPr/>
        </p:nvSpPr>
        <p:spPr>
          <a:xfrm>
            <a:off x="5689600" y="4292600"/>
            <a:ext cx="592667" cy="3979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2060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71507B9-3ADD-754D-14B7-53678D5FF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/>
              <a:t>EMOCIONES.</a:t>
            </a:r>
            <a:endParaRPr lang="es-CO" b="1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BE6BB1D0-C346-AC50-9E20-4D068B41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000" b="1" dirty="0"/>
              <a:t>FACTORES PSICOLÓGICOS EN LA MESA DE NEGOCIACIÓN.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640C8C5-57FD-7B2D-B2EC-622585201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4A688-0975-45CD-BF7C-3E1E3385C00B}" type="datetime1">
              <a:rPr lang="es-ES" smtClean="0"/>
              <a:pPr/>
              <a:t>23/10/2025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F7CE151-83A1-1025-4F42-851B36505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580" y="1528762"/>
            <a:ext cx="7034742" cy="443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89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A46CF4-9877-A7D7-CCD1-051A0A9B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F2C120-FC88-489F-B2E9-06A37231AF49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94BED13-4479-A82F-5CB1-828B2614A7D4}"/>
              </a:ext>
            </a:extLst>
          </p:cNvPr>
          <p:cNvSpPr txBox="1"/>
          <p:nvPr/>
        </p:nvSpPr>
        <p:spPr>
          <a:xfrm>
            <a:off x="584200" y="1016000"/>
            <a:ext cx="11176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DIA A DIA PODEMOS EXPERIMENTAR  EMOCIONES INTENSAS COMO PARA SER CONSCIENTES DE ELLAS.</a:t>
            </a:r>
          </a:p>
          <a:p>
            <a:endParaRPr lang="es-ES" b="1" dirty="0"/>
          </a:p>
          <a:p>
            <a:r>
              <a:rPr lang="es-ES" b="1" dirty="0"/>
              <a:t>		ALGO HA PASADO  Y NOS HA AFECTADO.</a:t>
            </a:r>
          </a:p>
          <a:p>
            <a:endParaRPr lang="es-ES" b="1" dirty="0"/>
          </a:p>
          <a:p>
            <a:r>
              <a:rPr lang="es-ES" b="1" dirty="0"/>
              <a:t>EN CONSECUENCIA: SENTIMOS AGRADO O DESAGRADO.</a:t>
            </a:r>
          </a:p>
          <a:p>
            <a:endParaRPr lang="es-ES" b="1" dirty="0"/>
          </a:p>
          <a:p>
            <a:r>
              <a:rPr lang="es-ES" b="1" dirty="0"/>
              <a:t>		Y EN NUESTRO ORGANISMO SE PRODUCEN CAMBIOS FISIOLÓGICOS,</a:t>
            </a:r>
          </a:p>
          <a:p>
            <a:endParaRPr lang="es-ES" b="1" dirty="0"/>
          </a:p>
          <a:p>
            <a:r>
              <a:rPr lang="es-ES" b="1" dirty="0"/>
              <a:t>		PRODUCEN UNA DETERMINADA </a:t>
            </a:r>
            <a:r>
              <a:rPr lang="es-ES" sz="2800" b="1" dirty="0"/>
              <a:t>ACCIÓN.</a:t>
            </a:r>
          </a:p>
          <a:p>
            <a:endParaRPr lang="es-ES" sz="2800" b="1" dirty="0"/>
          </a:p>
          <a:p>
            <a:r>
              <a:rPr lang="es-ES" sz="2800" b="1" dirty="0"/>
              <a:t>ESA ES LA EMOCIÓN: LLEVAR A HACER ALGO.</a:t>
            </a:r>
          </a:p>
          <a:p>
            <a:endParaRPr lang="es-ES" sz="2800" b="1" dirty="0"/>
          </a:p>
          <a:p>
            <a:r>
              <a:rPr lang="es-ES" sz="2800" b="1" dirty="0"/>
              <a:t>		IMPULSO QUE INDUCE A LA ACCIÓN.</a:t>
            </a:r>
            <a:endParaRPr lang="es-CO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EF9F3FF-D721-9514-8950-DD0F0DF14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512" y="3298180"/>
            <a:ext cx="3087688" cy="25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2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CD80F5-FB07-440C-C12E-DBB4627F4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FC764E7-1DE3-40C7-A1C5-B19F6E429E50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E622477-4E65-BF09-A78B-0C23F4374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812" y="1189567"/>
            <a:ext cx="3117321" cy="26289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8858560-0714-771F-315F-81BB71632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951" y="1189567"/>
            <a:ext cx="3451755" cy="245956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1D78108-04F9-3D0C-CDDE-E6AF485975E2}"/>
              </a:ext>
            </a:extLst>
          </p:cNvPr>
          <p:cNvSpPr txBox="1"/>
          <p:nvPr/>
        </p:nvSpPr>
        <p:spPr>
          <a:xfrm>
            <a:off x="4072467" y="1972733"/>
            <a:ext cx="3117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/>
              <a:t>NEGOCIACION</a:t>
            </a:r>
            <a:endParaRPr lang="es-CO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27535D3-B072-07D2-9C5D-8EEF1D217072}"/>
              </a:ext>
            </a:extLst>
          </p:cNvPr>
          <p:cNvSpPr txBox="1"/>
          <p:nvPr/>
        </p:nvSpPr>
        <p:spPr>
          <a:xfrm>
            <a:off x="618067" y="4131733"/>
            <a:ext cx="263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TACTICAS Y ESTRATEGIAS</a:t>
            </a:r>
            <a:endParaRPr lang="es-CO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8C4AC7C-E138-0153-F07B-FC9C0D290AF9}"/>
              </a:ext>
            </a:extLst>
          </p:cNvPr>
          <p:cNvSpPr txBox="1"/>
          <p:nvPr/>
        </p:nvSpPr>
        <p:spPr>
          <a:xfrm>
            <a:off x="7605951" y="4284133"/>
            <a:ext cx="3316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TACTICAS Y ESTRATEGIAS</a:t>
            </a:r>
            <a:endParaRPr lang="es-CO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13A6E8B-5396-5C40-456F-CB9E2CA4C156}"/>
              </a:ext>
            </a:extLst>
          </p:cNvPr>
          <p:cNvSpPr txBox="1"/>
          <p:nvPr/>
        </p:nvSpPr>
        <p:spPr>
          <a:xfrm>
            <a:off x="4072467" y="3014133"/>
            <a:ext cx="27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LOGÍSTICA</a:t>
            </a:r>
            <a:endParaRPr lang="es-CO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D2BBE88-B1EC-C698-89FA-00CCCC269190}"/>
              </a:ext>
            </a:extLst>
          </p:cNvPr>
          <p:cNvSpPr txBox="1"/>
          <p:nvPr/>
        </p:nvSpPr>
        <p:spPr>
          <a:xfrm>
            <a:off x="2582333" y="5046133"/>
            <a:ext cx="530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/>
              <a:t>¿ QUÉ HACE FALTA TENER EN CUENTA?</a:t>
            </a:r>
            <a:endParaRPr lang="es-CO" sz="4000" b="1" dirty="0"/>
          </a:p>
        </p:txBody>
      </p:sp>
    </p:spTree>
    <p:extLst>
      <p:ext uri="{BB962C8B-B14F-4D97-AF65-F5344CB8AC3E}">
        <p14:creationId xmlns:p14="http://schemas.microsoft.com/office/powerpoint/2010/main" val="520850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F84EC5B-4B60-6218-FE51-7D4B7A47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3C6A5D5-BA06-FAD4-7B80-4B78D06BCC52}"/>
              </a:ext>
            </a:extLst>
          </p:cNvPr>
          <p:cNvSpPr txBox="1"/>
          <p:nvPr/>
        </p:nvSpPr>
        <p:spPr>
          <a:xfrm>
            <a:off x="618067" y="1591733"/>
            <a:ext cx="398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EMOCIONES: SON ESTRATEGIAS DE RESPUESTA ANTE LO QUE NOS OCURRE,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4D22BA7-CEDE-B5A6-5224-9437D016BC0D}"/>
              </a:ext>
            </a:extLst>
          </p:cNvPr>
          <p:cNvSpPr txBox="1"/>
          <p:nvPr/>
        </p:nvSpPr>
        <p:spPr>
          <a:xfrm>
            <a:off x="5825067" y="1845733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RESPUESTAS EMOCIONALES.</a:t>
            </a:r>
            <a:endParaRPr lang="es-CO" b="1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ADFE4E8-61A5-996D-6E63-FFDFF34B736E}"/>
              </a:ext>
            </a:extLst>
          </p:cNvPr>
          <p:cNvCxnSpPr/>
          <p:nvPr/>
        </p:nvCxnSpPr>
        <p:spPr>
          <a:xfrm>
            <a:off x="5477933" y="291253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F010A6BC-0C2B-F43F-EF8A-BD390C8D0710}"/>
              </a:ext>
            </a:extLst>
          </p:cNvPr>
          <p:cNvSpPr txBox="1"/>
          <p:nvPr/>
        </p:nvSpPr>
        <p:spPr>
          <a:xfrm>
            <a:off x="2379133" y="3716867"/>
            <a:ext cx="78570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ANTIGUAS EN NUESTRA HISTORIA COMO ESPECIE,</a:t>
            </a:r>
          </a:p>
          <a:p>
            <a:r>
              <a:rPr lang="es-ES" b="1" dirty="0"/>
              <a:t>HEMOS SOBREVIVIDO POR ELLAS Y POR EL IINSTINTO,</a:t>
            </a:r>
          </a:p>
          <a:p>
            <a:endParaRPr lang="es-ES" b="1" dirty="0"/>
          </a:p>
          <a:p>
            <a:r>
              <a:rPr lang="es-ES" b="1" dirty="0"/>
              <a:t>CUERPO Y MENTE ACTÚAN A UNO EN FUNCIÓN DE LAS NECESIDADES DEL MOMENTO.</a:t>
            </a:r>
            <a:endParaRPr lang="es-CO" b="1" dirty="0"/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294B4A19-BEDC-31E7-6798-E6AE990F02CF}"/>
              </a:ext>
            </a:extLst>
          </p:cNvPr>
          <p:cNvSpPr/>
          <p:nvPr/>
        </p:nvSpPr>
        <p:spPr>
          <a:xfrm>
            <a:off x="5494867" y="1473200"/>
            <a:ext cx="237066" cy="923330"/>
          </a:xfrm>
          <a:prstGeom prst="leftBrace">
            <a:avLst/>
          </a:prstGeom>
          <a:solidFill>
            <a:srgbClr val="FF0000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3042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70029DD-3F11-1952-1F20-7D3371A1E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18A5FC8-F4E2-F763-03D3-E0D88254727A}"/>
              </a:ext>
            </a:extLst>
          </p:cNvPr>
          <p:cNvSpPr txBox="1"/>
          <p:nvPr/>
        </p:nvSpPr>
        <p:spPr>
          <a:xfrm>
            <a:off x="660400" y="1092200"/>
            <a:ext cx="4199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HACER FRENTE A LAS CIRCUNSTANCIAS DEL MEDIO: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C85A5F7-3D28-5663-3A1E-B7B3572CA77C}"/>
              </a:ext>
            </a:extLst>
          </p:cNvPr>
          <p:cNvSpPr txBox="1"/>
          <p:nvPr/>
        </p:nvSpPr>
        <p:spPr>
          <a:xfrm>
            <a:off x="4859867" y="1955800"/>
            <a:ext cx="545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RESPUESTAS INSTINTIVAS.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BB0B086-8DCB-489A-C406-2CD441F5A57C}"/>
              </a:ext>
            </a:extLst>
          </p:cNvPr>
          <p:cNvSpPr txBox="1"/>
          <p:nvPr/>
        </p:nvSpPr>
        <p:spPr>
          <a:xfrm>
            <a:off x="558800" y="2954867"/>
            <a:ext cx="522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EVOLUCIONARON EN EL SER HUMANO:</a:t>
            </a:r>
            <a:endParaRPr lang="es-CO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9196F68-9D88-8FDD-C930-83329167F6A7}"/>
              </a:ext>
            </a:extLst>
          </p:cNvPr>
          <p:cNvSpPr txBox="1"/>
          <p:nvPr/>
        </p:nvSpPr>
        <p:spPr>
          <a:xfrm>
            <a:off x="5190067" y="3324199"/>
            <a:ext cx="5122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RESPUESTAS EMOCIONALES.</a:t>
            </a:r>
            <a:endParaRPr lang="es-CO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781B3E6-CF7D-9419-4F37-1BF980D3E05B}"/>
              </a:ext>
            </a:extLst>
          </p:cNvPr>
          <p:cNvSpPr txBox="1"/>
          <p:nvPr/>
        </p:nvSpPr>
        <p:spPr>
          <a:xfrm>
            <a:off x="1134533" y="4123267"/>
            <a:ext cx="1008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GRACIAS A QUE: A UNA ESTRUCTURA LLAMADA CEREBRO LÍMBICO, PERMITIÓ GESTIONAR TANTA INFORMACIÓN COMO SE REQUERÍA:</a:t>
            </a:r>
          </a:p>
          <a:p>
            <a:endParaRPr lang="es-ES" b="1" dirty="0"/>
          </a:p>
          <a:p>
            <a:r>
              <a:rPr lang="es-ES" b="1" dirty="0"/>
              <a:t>					GENERACIÓN DE RESPUESTAS DE ADAPTACIÓN.</a:t>
            </a:r>
            <a:endParaRPr lang="es-CO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6EEBA4A-2886-0718-D61D-266106030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532" y="765051"/>
            <a:ext cx="3539067" cy="2319093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B39AB719-7D95-338F-BF20-F6F3E11EBFB4}"/>
              </a:ext>
            </a:extLst>
          </p:cNvPr>
          <p:cNvCxnSpPr/>
          <p:nvPr/>
        </p:nvCxnSpPr>
        <p:spPr>
          <a:xfrm>
            <a:off x="3598333" y="1738531"/>
            <a:ext cx="1092200" cy="36966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72B01E86-5447-440C-C8F3-C29D9EDCA7CA}"/>
              </a:ext>
            </a:extLst>
          </p:cNvPr>
          <p:cNvCxnSpPr>
            <a:endCxn id="6" idx="1"/>
          </p:cNvCxnSpPr>
          <p:nvPr/>
        </p:nvCxnSpPr>
        <p:spPr>
          <a:xfrm>
            <a:off x="4224867" y="3324199"/>
            <a:ext cx="965200" cy="18466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: angular 13">
            <a:extLst>
              <a:ext uri="{FF2B5EF4-FFF2-40B4-BE49-F238E27FC236}">
                <a16:creationId xmlns:a16="http://schemas.microsoft.com/office/drawing/2014/main" id="{3B819B95-EF73-7D5A-42E3-CF0A4CAE984A}"/>
              </a:ext>
            </a:extLst>
          </p:cNvPr>
          <p:cNvCxnSpPr/>
          <p:nvPr/>
        </p:nvCxnSpPr>
        <p:spPr>
          <a:xfrm>
            <a:off x="4969933" y="4622800"/>
            <a:ext cx="601134" cy="431800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378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ADC845E-B618-7A1B-1C14-7128DCCD0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5B8A3DC-E31D-D5BC-A4A3-A787065E1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67" y="1168401"/>
            <a:ext cx="10049933" cy="519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72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9E7F7FA-B08D-1E58-4CE3-7A982A08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CE60084-5109-49A2-5169-0769F837882D}"/>
              </a:ext>
            </a:extLst>
          </p:cNvPr>
          <p:cNvSpPr txBox="1"/>
          <p:nvPr/>
        </p:nvSpPr>
        <p:spPr>
          <a:xfrm>
            <a:off x="778933" y="1134533"/>
            <a:ext cx="106341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SIGUIENTE PASO EVOLUTIVO EN LA GENERACIÓN DE EMOCIONES:</a:t>
            </a:r>
          </a:p>
          <a:p>
            <a:endParaRPr lang="es-ES" b="1" dirty="0"/>
          </a:p>
          <a:p>
            <a:r>
              <a:rPr lang="es-ES" b="1" dirty="0"/>
              <a:t>					DIFERENCIACIÓN DE </a:t>
            </a:r>
            <a:r>
              <a:rPr lang="es-ES" sz="2800" b="1" dirty="0"/>
              <a:t>LAS REACCIONES.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5D397A7-492B-D348-FC72-70AF0475905F}"/>
              </a:ext>
            </a:extLst>
          </p:cNvPr>
          <p:cNvSpPr txBox="1"/>
          <p:nvPr/>
        </p:nvSpPr>
        <p:spPr>
          <a:xfrm>
            <a:off x="626533" y="2497667"/>
            <a:ext cx="104309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POCO A POCO SE FUERON GENERANDO </a:t>
            </a:r>
            <a:r>
              <a:rPr lang="es-ES" sz="2800" b="1" dirty="0"/>
              <a:t>PATRONES O TIPOS DE REACCIONES DIFERENCIADAS </a:t>
            </a:r>
            <a:r>
              <a:rPr lang="es-ES" b="1" dirty="0"/>
              <a:t>PARA CADA TIPO DE SITUACIÓN, VITALES PARA SOBREVIVIR:</a:t>
            </a:r>
          </a:p>
          <a:p>
            <a:endParaRPr lang="es-ES" b="1" dirty="0"/>
          </a:p>
          <a:p>
            <a:r>
              <a:rPr lang="es-ES" b="1" dirty="0"/>
              <a:t>(RESPONDER ANTE UN PELIGRO, AMENAZA, AFILIACIÓN AL GRUPO, TRANQUILIDAD, ENTRE OTRAS).</a:t>
            </a:r>
            <a:endParaRPr lang="es-CO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5D3980-4326-C1CB-23A4-733784E63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945" y="4230687"/>
            <a:ext cx="3938588" cy="255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59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B57B997-07C5-342E-2E2C-805FDB3C4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C256B7F-8E6A-FE6C-8970-1989E67D7C10}"/>
              </a:ext>
            </a:extLst>
          </p:cNvPr>
          <p:cNvSpPr txBox="1"/>
          <p:nvPr/>
        </p:nvSpPr>
        <p:spPr>
          <a:xfrm>
            <a:off x="990600" y="1117600"/>
            <a:ext cx="89831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SE GENERARON PATRONES:</a:t>
            </a:r>
          </a:p>
          <a:p>
            <a:endParaRPr lang="es-ES" b="1" dirty="0"/>
          </a:p>
          <a:p>
            <a:r>
              <a:rPr lang="es-ES" b="1" dirty="0"/>
              <a:t>IRA: 			PELEAR POR EL TERRITORIO, ALIMENTO, REFUGIO, 				REPRODUCCIÓN.</a:t>
            </a:r>
          </a:p>
          <a:p>
            <a:endParaRPr lang="es-ES" b="1" dirty="0"/>
          </a:p>
          <a:p>
            <a:r>
              <a:rPr lang="es-ES" b="1" dirty="0"/>
              <a:t>ANSIEDAD: 		PELIGRO POTENCIAL.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PATRONES SE VUELVEN MÁS COMPLEJOS, AUNANDO Y COORDINANDO  CADA REACCIÓN DEL CUERPO IMPLICADA: MUSCULAR, NERVIOSA, HORMONAL, METABÓLICA, VASCULAR, ETC.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326135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5E82BD7-9F82-E894-B39D-A29ED223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D4BA08F-1CBF-EBE0-727F-40948B325EDB}"/>
              </a:ext>
            </a:extLst>
          </p:cNvPr>
          <p:cNvSpPr txBox="1"/>
          <p:nvPr/>
        </p:nvSpPr>
        <p:spPr>
          <a:xfrm>
            <a:off x="1270000" y="1185333"/>
            <a:ext cx="966893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RESULTADO DE ESTOS CAMBIOS CONDUCTUALES Y FISIOLÓGICOS SINÉRGICOS:</a:t>
            </a:r>
          </a:p>
          <a:p>
            <a:endParaRPr lang="es-ES" b="1" dirty="0"/>
          </a:p>
          <a:p>
            <a:r>
              <a:rPr lang="es-ES" b="1" dirty="0"/>
              <a:t>			</a:t>
            </a:r>
            <a:r>
              <a:rPr lang="es-ES" sz="3200" b="1" dirty="0"/>
              <a:t>PROGRAMAS O ESTRATEGIAS EMOCIONALES ALTAMENTE EFICIENTES.</a:t>
            </a:r>
          </a:p>
          <a:p>
            <a:endParaRPr lang="es-ES" sz="3200" b="1" dirty="0"/>
          </a:p>
          <a:p>
            <a:r>
              <a:rPr lang="es-ES" sz="2000" b="1" dirty="0"/>
              <a:t>CAPACES DE MOVILIZAR TODAS LAS CELULAS DEL CUERPO.</a:t>
            </a:r>
            <a:endParaRPr lang="es-CO" sz="2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AD581D3-8322-AC03-1C47-7CBEE6882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025" y="3736359"/>
            <a:ext cx="3093508" cy="305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60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4A590A2-6A9C-0BFD-3B4B-0BB5A148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FCCE61C-7965-A5B8-3D89-DE9D4987C020}"/>
              </a:ext>
            </a:extLst>
          </p:cNvPr>
          <p:cNvSpPr txBox="1"/>
          <p:nvPr/>
        </p:nvSpPr>
        <p:spPr>
          <a:xfrm>
            <a:off x="643467" y="1109133"/>
            <a:ext cx="1081193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/>
              <a:t>PROGRAMAS </a:t>
            </a:r>
            <a:r>
              <a:rPr lang="es-ES" b="1" dirty="0"/>
              <a:t>QUE TIENEN SU EFICACIA EN LA RAPIDEZ DE LA RESPUESTA</a:t>
            </a:r>
            <a:r>
              <a:rPr lang="es-ES" sz="3200" b="1" dirty="0"/>
              <a:t> Y POR TANTO, SON AUTOMÁTICOS E INCONSCIENTES PARA EL SER HUMANO.</a:t>
            </a:r>
          </a:p>
          <a:p>
            <a:endParaRPr lang="es-ES" sz="3200" b="1" dirty="0"/>
          </a:p>
          <a:p>
            <a:r>
              <a:rPr lang="es-ES" sz="3200" b="1" dirty="0"/>
              <a:t>EMOCIONES: </a:t>
            </a:r>
            <a:r>
              <a:rPr lang="es-ES" sz="2400" b="1" dirty="0"/>
              <a:t>PROGRAMAS DE RESPUESTA RÁPIDA QUE FACILITAN NUESTRA SUPERVIVENCIA.</a:t>
            </a:r>
          </a:p>
          <a:p>
            <a:endParaRPr lang="es-ES" sz="2400" b="1" dirty="0"/>
          </a:p>
          <a:p>
            <a:r>
              <a:rPr lang="es-ES" sz="2400" b="1" dirty="0"/>
              <a:t>GRABADAS GENÉTICAMENTE. SE ACTIVAN DURANTE EL PROCESO DE GESTACIÓN.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543153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19C1E76-B139-3836-F3E0-0CA5EE125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025F8D5-4027-C373-226C-FAB880906B70}"/>
              </a:ext>
            </a:extLst>
          </p:cNvPr>
          <p:cNvSpPr txBox="1"/>
          <p:nvPr/>
        </p:nvSpPr>
        <p:spPr>
          <a:xfrm>
            <a:off x="533400" y="990600"/>
            <a:ext cx="1105746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CADA ESTRATEGIA DE RESPUESTA SE CORRESPONDERÍA CON UN PATRÓN DE </a:t>
            </a:r>
            <a:r>
              <a:rPr lang="es-ES" sz="2800" b="1" dirty="0"/>
              <a:t>ENZIMAS (HORMONAS, NEUROTRANSMISORES) </a:t>
            </a:r>
            <a:r>
              <a:rPr lang="es-ES" b="1" dirty="0"/>
              <a:t>DETERMINADO.</a:t>
            </a:r>
          </a:p>
          <a:p>
            <a:endParaRPr lang="es-ES" b="1" dirty="0"/>
          </a:p>
          <a:p>
            <a:r>
              <a:rPr lang="es-ES" b="1" dirty="0"/>
              <a:t>PSICOFARMACOLOGA</a:t>
            </a:r>
          </a:p>
          <a:p>
            <a:r>
              <a:rPr lang="es-ES" b="1" dirty="0"/>
              <a:t>CANDACE PERT</a:t>
            </a:r>
          </a:p>
          <a:p>
            <a:r>
              <a:rPr lang="es-ES" b="1" dirty="0"/>
              <a:t>MOLÉCULAS DE LA ACCIÓN</a:t>
            </a:r>
          </a:p>
          <a:p>
            <a:r>
              <a:rPr lang="es-ES" b="1" dirty="0"/>
              <a:t>1.999</a:t>
            </a:r>
          </a:p>
          <a:p>
            <a:endParaRPr lang="es-ES" b="1" dirty="0"/>
          </a:p>
          <a:p>
            <a:r>
              <a:rPr lang="es-ES" b="1" dirty="0"/>
              <a:t>EXPLICÓ LO DE LOS NEUROTRANSMISORES U HORMONAS IMPLICADOS EN LAS EMOCIONES: SE HAN IDENTIFICADO 80.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EL CUERPO NECESITA SEIS SEGUNDOS</a:t>
            </a:r>
          </a:p>
          <a:p>
            <a:r>
              <a:rPr lang="es-ES" b="1" dirty="0"/>
              <a:t>PARA REABSORBER LAS ENZIMAS, HORMONAS</a:t>
            </a:r>
          </a:p>
          <a:p>
            <a:r>
              <a:rPr lang="es-ES" b="1" dirty="0"/>
              <a:t>QUE SE HAN GENERADO EN UNA EMOCIÓN.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401E652-630C-60E8-5ADB-BD288EE16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637" y="2117725"/>
            <a:ext cx="2177922" cy="131127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049F552-C0E1-42F2-FAA8-1598B78B5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412" y="3915833"/>
            <a:ext cx="2964921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8960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DC1C8E2-F060-7ABD-DDFE-F1CD2437C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FCF6132-FBF5-88FA-4E51-52DE59B2A9F0}"/>
              </a:ext>
            </a:extLst>
          </p:cNvPr>
          <p:cNvSpPr txBox="1"/>
          <p:nvPr/>
        </p:nvSpPr>
        <p:spPr>
          <a:xfrm>
            <a:off x="736600" y="1117600"/>
            <a:ext cx="10676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ALGUNOS DE LOS </a:t>
            </a:r>
            <a:r>
              <a:rPr lang="es-ES" sz="2800" b="1" dirty="0"/>
              <a:t>COMPONENTES DEL PROGRAMA EMOCIONAL</a:t>
            </a:r>
          </a:p>
          <a:p>
            <a:endParaRPr lang="es-ES" sz="2800" b="1" dirty="0"/>
          </a:p>
          <a:p>
            <a:r>
              <a:rPr lang="es-ES" sz="2800" b="1" dirty="0"/>
              <a:t>				</a:t>
            </a:r>
            <a:r>
              <a:rPr lang="es-ES" b="1" dirty="0"/>
              <a:t>SON CLARAMENTE VISIBLES: </a:t>
            </a:r>
            <a:r>
              <a:rPr lang="es-ES" sz="2800" b="1" dirty="0"/>
              <a:t>LOS CONDUCTUALES.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D35E275-AA3C-4FEF-1B99-B9880AEC6B45}"/>
              </a:ext>
            </a:extLst>
          </p:cNvPr>
          <p:cNvSpPr txBox="1"/>
          <p:nvPr/>
        </p:nvSpPr>
        <p:spPr>
          <a:xfrm>
            <a:off x="2074333" y="3107267"/>
            <a:ext cx="878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CONDUCTAS CONCRETAS QUE MUESTRAN EXTERNAMENTE LA EMOCIÓN.</a:t>
            </a:r>
          </a:p>
          <a:p>
            <a:endParaRPr lang="es-ES" b="1" dirty="0"/>
          </a:p>
          <a:p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9FF8D25-F8F1-D528-DDF4-8FA3FC640F14}"/>
              </a:ext>
            </a:extLst>
          </p:cNvPr>
          <p:cNvSpPr txBox="1"/>
          <p:nvPr/>
        </p:nvSpPr>
        <p:spPr>
          <a:xfrm>
            <a:off x="330200" y="4030597"/>
            <a:ext cx="11514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 CIERTA MEDIDA, SON CONTROLABLES Y SON APRENDIDAS EN EL CONTEXTO FAMILIAR Y CULTURAL.</a:t>
            </a:r>
          </a:p>
          <a:p>
            <a:endParaRPr lang="es-ES" b="1" dirty="0"/>
          </a:p>
          <a:p>
            <a:r>
              <a:rPr lang="es-ES" b="1" dirty="0"/>
              <a:t>			EXPLICA LA DIFERENCIA CULTURAL EN LAS EMOCIONES.</a:t>
            </a:r>
            <a:endParaRPr lang="es-CO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C275A03-39D5-ABC6-216C-7575985AB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33" y="1604666"/>
            <a:ext cx="1803400" cy="1431270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B9A2D621-1AA7-18F3-BCD0-76101FCC6853}"/>
              </a:ext>
            </a:extLst>
          </p:cNvPr>
          <p:cNvCxnSpPr/>
          <p:nvPr/>
        </p:nvCxnSpPr>
        <p:spPr>
          <a:xfrm flipH="1">
            <a:off x="5926667" y="2502595"/>
            <a:ext cx="821266" cy="53334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6C4E1FF9-C139-48F1-7A68-E1CECD15DA7E}"/>
              </a:ext>
            </a:extLst>
          </p:cNvPr>
          <p:cNvCxnSpPr/>
          <p:nvPr/>
        </p:nvCxnSpPr>
        <p:spPr>
          <a:xfrm>
            <a:off x="5528733" y="3568932"/>
            <a:ext cx="0" cy="35960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B1EF1DD0-0697-064A-2FE5-87FAB9D14B71}"/>
              </a:ext>
            </a:extLst>
          </p:cNvPr>
          <p:cNvCxnSpPr/>
          <p:nvPr/>
        </p:nvCxnSpPr>
        <p:spPr>
          <a:xfrm>
            <a:off x="2421466" y="4486191"/>
            <a:ext cx="601134" cy="18626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5643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B64E866-C0FC-7780-E413-BFA45A01A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F8EEF59-EF8C-E88F-FD67-D07BEA73EA11}"/>
              </a:ext>
            </a:extLst>
          </p:cNvPr>
          <p:cNvSpPr txBox="1"/>
          <p:nvPr/>
        </p:nvSpPr>
        <p:spPr>
          <a:xfrm>
            <a:off x="533400" y="1676400"/>
            <a:ext cx="3818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SON COMPONENTES NO VERBALES DE LA EXPRESIÓN EMOCIONAL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CE876A3-437B-D5A4-5253-F100D4E75603}"/>
              </a:ext>
            </a:extLst>
          </p:cNvPr>
          <p:cNvSpPr txBox="1"/>
          <p:nvPr/>
        </p:nvSpPr>
        <p:spPr>
          <a:xfrm>
            <a:off x="5317066" y="1028505"/>
            <a:ext cx="54186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EXPRESIONES FACIALES.</a:t>
            </a:r>
          </a:p>
          <a:p>
            <a:r>
              <a:rPr lang="es-ES" b="1" dirty="0"/>
              <a:t>GESTOS.</a:t>
            </a:r>
          </a:p>
          <a:p>
            <a:r>
              <a:rPr lang="es-ES" b="1" dirty="0"/>
              <a:t>POSTURAS.</a:t>
            </a:r>
          </a:p>
          <a:p>
            <a:r>
              <a:rPr lang="es-ES" b="1" dirty="0"/>
              <a:t>MOVIMIENTOS,</a:t>
            </a:r>
          </a:p>
          <a:p>
            <a:r>
              <a:rPr lang="es-ES" b="1" dirty="0"/>
              <a:t>ACCIONES.</a:t>
            </a:r>
          </a:p>
          <a:p>
            <a:r>
              <a:rPr lang="es-ES" b="1" dirty="0"/>
              <a:t>DISTANCIA ENTRE LS PERSONAS (PROXEMIA).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558748F-681E-6502-74F0-874BE3AF7368}"/>
              </a:ext>
            </a:extLst>
          </p:cNvPr>
          <p:cNvSpPr txBox="1"/>
          <p:nvPr/>
        </p:nvSpPr>
        <p:spPr>
          <a:xfrm>
            <a:off x="372533" y="3793067"/>
            <a:ext cx="114977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OTROS COMPONENTES, </a:t>
            </a:r>
            <a:r>
              <a:rPr lang="es-ES" sz="2800" b="1" dirty="0"/>
              <a:t>LOS FISIOLÓGICOS </a:t>
            </a:r>
            <a:r>
              <a:rPr lang="es-ES" b="1" dirty="0"/>
              <a:t>NO SON TAN FÁCILES DE APRECIAR:</a:t>
            </a:r>
          </a:p>
          <a:p>
            <a:endParaRPr lang="es-ES" b="1" dirty="0"/>
          </a:p>
          <a:p>
            <a:r>
              <a:rPr lang="es-ES" b="1" dirty="0"/>
              <a:t>			FRECUENCIA CARDIACA.</a:t>
            </a:r>
          </a:p>
          <a:p>
            <a:r>
              <a:rPr lang="es-ES" b="1" dirty="0"/>
              <a:t>			CAMBIOS EN LA PRESIÓN ARTERIAL.</a:t>
            </a:r>
          </a:p>
          <a:p>
            <a:pPr lvl="6"/>
            <a:r>
              <a:rPr lang="es-ES" b="1" dirty="0"/>
              <a:t>RITMO CARDÍACO.</a:t>
            </a:r>
          </a:p>
          <a:p>
            <a:pPr lvl="6"/>
            <a:r>
              <a:rPr lang="es-ES" b="1" dirty="0"/>
              <a:t>DILATACIÓN DE LAS PUPILAS.</a:t>
            </a:r>
          </a:p>
          <a:p>
            <a:pPr lvl="6"/>
            <a:r>
              <a:rPr lang="es-ES" b="1" dirty="0"/>
              <a:t>DILATACIÓN DE LOS ORIFICIOS NASALES.</a:t>
            </a:r>
          </a:p>
          <a:p>
            <a:pPr lvl="6"/>
            <a:r>
              <a:rPr lang="es-ES" b="1" dirty="0"/>
              <a:t>RITMO Y ALCANCE DE LA RESPIRACIÓN.</a:t>
            </a:r>
          </a:p>
          <a:p>
            <a:pPr lvl="6"/>
            <a:r>
              <a:rPr lang="es-ES" b="1" dirty="0"/>
              <a:t>CAMBIOS METABÓLICOS.</a:t>
            </a:r>
            <a:endParaRPr lang="es-CO" b="1" dirty="0"/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016CAE82-6165-9A98-EE86-6D8EDFD3B8B0}"/>
              </a:ext>
            </a:extLst>
          </p:cNvPr>
          <p:cNvSpPr/>
          <p:nvPr/>
        </p:nvSpPr>
        <p:spPr>
          <a:xfrm>
            <a:off x="4817533" y="812800"/>
            <a:ext cx="338667" cy="2175933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56FF7B08-99AD-74F2-ED66-44CDC53914C1}"/>
              </a:ext>
            </a:extLst>
          </p:cNvPr>
          <p:cNvSpPr/>
          <p:nvPr/>
        </p:nvSpPr>
        <p:spPr>
          <a:xfrm>
            <a:off x="2777067" y="4385733"/>
            <a:ext cx="203200" cy="2252134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9659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A9F1CD8-BFB0-68DE-3834-D026C480B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161244C-EDCE-D56A-661E-4D074682C8C2}"/>
              </a:ext>
            </a:extLst>
          </p:cNvPr>
          <p:cNvSpPr txBox="1"/>
          <p:nvPr/>
        </p:nvSpPr>
        <p:spPr>
          <a:xfrm>
            <a:off x="338666" y="1684867"/>
            <a:ext cx="6112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ESTADO ANIMICO DE LOS NEGOCIADORES</a:t>
            </a:r>
            <a:endParaRPr lang="es-CO" sz="24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CD87BAB-5B16-89DF-362B-A8E019B3974C}"/>
              </a:ext>
            </a:extLst>
          </p:cNvPr>
          <p:cNvSpPr txBox="1"/>
          <p:nvPr/>
        </p:nvSpPr>
        <p:spPr>
          <a:xfrm>
            <a:off x="2937933" y="2813392"/>
            <a:ext cx="6688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/>
              <a:t>EMOCIONES CAPACITANTES</a:t>
            </a:r>
            <a:endParaRPr lang="es-CO" b="1" dirty="0"/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34A0C70F-78CA-5C80-5612-3FE14D364F01}"/>
              </a:ext>
            </a:extLst>
          </p:cNvPr>
          <p:cNvSpPr/>
          <p:nvPr/>
        </p:nvSpPr>
        <p:spPr>
          <a:xfrm>
            <a:off x="3903133" y="2146532"/>
            <a:ext cx="728134" cy="584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8290D72-8A2A-25B2-8412-7E7E7B414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193" y="3691671"/>
            <a:ext cx="3030008" cy="273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3FB64C-108F-A3FB-B2EB-1659CDA82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164F60D-AC6E-FFCD-50F7-B59F482B77D0}"/>
              </a:ext>
            </a:extLst>
          </p:cNvPr>
          <p:cNvSpPr txBox="1"/>
          <p:nvPr/>
        </p:nvSpPr>
        <p:spPr>
          <a:xfrm>
            <a:off x="1210733" y="948267"/>
            <a:ext cx="10337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TODOS SON </a:t>
            </a:r>
            <a:r>
              <a:rPr lang="es-ES" sz="2800" b="1" dirty="0"/>
              <a:t>INVOLUNTARIOS. </a:t>
            </a:r>
            <a:endParaRPr lang="es-ES" b="1" dirty="0"/>
          </a:p>
          <a:p>
            <a:r>
              <a:rPr lang="es-ES" b="1" dirty="0"/>
              <a:t>ESPECÍFICOS DE CADA EMOCIÓN.</a:t>
            </a:r>
          </a:p>
          <a:p>
            <a:r>
              <a:rPr lang="es-ES" b="1" dirty="0"/>
              <a:t>IGUALES PARA TODAS LAS PERSONAS, AUNQUE VARÍE SU INTENSIDAD.</a:t>
            </a:r>
          </a:p>
          <a:p>
            <a:endParaRPr lang="es-ES" b="1" dirty="0"/>
          </a:p>
          <a:p>
            <a:endParaRPr lang="es-ES" b="1" dirty="0"/>
          </a:p>
          <a:p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5096484-CCC3-E1AE-C9B6-DE5B14347489}"/>
              </a:ext>
            </a:extLst>
          </p:cNvPr>
          <p:cNvSpPr txBox="1"/>
          <p:nvPr/>
        </p:nvSpPr>
        <p:spPr>
          <a:xfrm>
            <a:off x="372533" y="3725333"/>
            <a:ext cx="424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ENTRENAMIENTO EN EL CONTROL FISIOLÓGICO,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CC9C38-FD07-EBBE-B736-A96B782EB206}"/>
              </a:ext>
            </a:extLst>
          </p:cNvPr>
          <p:cNvSpPr txBox="1"/>
          <p:nvPr/>
        </p:nvSpPr>
        <p:spPr>
          <a:xfrm>
            <a:off x="5960533" y="3589867"/>
            <a:ext cx="54440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CON TÉCNICAS APROPIAS SE PUEDE MODULAR.</a:t>
            </a:r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TÉCNICAS DE RELAJACIÓN.</a:t>
            </a:r>
          </a:p>
          <a:p>
            <a:r>
              <a:rPr lang="es-ES" b="1" dirty="0"/>
              <a:t>VISUALIZACIÓN.</a:t>
            </a:r>
          </a:p>
          <a:p>
            <a:r>
              <a:rPr lang="es-ES" b="1" dirty="0"/>
              <a:t>AUTOCONTROL FISIOLÓGICO</a:t>
            </a:r>
            <a:endParaRPr lang="es-CO" b="1" dirty="0"/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7045BD70-5BED-1A60-FE7D-24F353005308}"/>
              </a:ext>
            </a:extLst>
          </p:cNvPr>
          <p:cNvSpPr/>
          <p:nvPr/>
        </p:nvSpPr>
        <p:spPr>
          <a:xfrm>
            <a:off x="4614333" y="3725333"/>
            <a:ext cx="1278467" cy="1947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B788AFE6-6D37-993D-1811-1D516E373C07}"/>
              </a:ext>
            </a:extLst>
          </p:cNvPr>
          <p:cNvSpPr/>
          <p:nvPr/>
        </p:nvSpPr>
        <p:spPr>
          <a:xfrm>
            <a:off x="7247467" y="4216400"/>
            <a:ext cx="592666" cy="54186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59264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EB35023-CA5B-DE13-7444-588A23199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EE6C02D-1A7B-593D-D949-E344D3461501}"/>
              </a:ext>
            </a:extLst>
          </p:cNvPr>
          <p:cNvSpPr txBox="1"/>
          <p:nvPr/>
        </p:nvSpPr>
        <p:spPr>
          <a:xfrm>
            <a:off x="550333" y="999067"/>
            <a:ext cx="1081193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 DEFINITIVA, </a:t>
            </a:r>
            <a:r>
              <a:rPr lang="es-ES" sz="2800" b="1" dirty="0"/>
              <a:t>LAS EMOCIONES </a:t>
            </a:r>
            <a:r>
              <a:rPr lang="es-ES" b="1" dirty="0"/>
              <a:t>NO SON ALGO INTANGIBLE Y EXTRAÑO,</a:t>
            </a:r>
          </a:p>
          <a:p>
            <a:endParaRPr lang="es-ES" b="1" dirty="0"/>
          </a:p>
          <a:p>
            <a:r>
              <a:rPr lang="es-ES" b="1" dirty="0"/>
              <a:t>SON CAMBIOS OBJETIVOS EN EL CUERPO QUE SE PUEDEN OBSERVAR, REGISTRAR, MEDIR Y ESTUDIAR Y QUE SON PERCIBIDOS SUBJETIVAMENTE CON MÁS O MENOS INTENSIDAD.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OTRA COSA, ES </a:t>
            </a:r>
            <a:r>
              <a:rPr lang="es-ES" sz="2800" b="1" dirty="0"/>
              <a:t>LA INTERPRETACIÓN </a:t>
            </a:r>
            <a:r>
              <a:rPr lang="es-ES" b="1" dirty="0"/>
              <a:t>QUE HACEMOS DE ESOS CAMBIOS QUE ESTÁN OCURRIENDO:</a:t>
            </a:r>
          </a:p>
          <a:p>
            <a:endParaRPr lang="es-ES" b="1" dirty="0"/>
          </a:p>
          <a:p>
            <a:r>
              <a:rPr lang="es-ES" b="1" dirty="0"/>
              <a:t>		</a:t>
            </a:r>
          </a:p>
          <a:p>
            <a:r>
              <a:rPr lang="es-ES" b="1" dirty="0"/>
              <a:t>ACÁ APARECE EL </a:t>
            </a:r>
            <a:r>
              <a:rPr lang="es-ES" sz="2400" b="1" dirty="0"/>
              <a:t>COMPONENTE CULTURAL DE LA EMOCIÓN.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077261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096D52C-79F7-EBA9-0EFC-2889FDA7F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1A99577-C60F-C01B-331D-1C5411D52316}"/>
              </a:ext>
            </a:extLst>
          </p:cNvPr>
          <p:cNvSpPr txBox="1"/>
          <p:nvPr/>
        </p:nvSpPr>
        <p:spPr>
          <a:xfrm>
            <a:off x="702733" y="1049867"/>
            <a:ext cx="1105746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Y AUNQUE OCURRAN DE FORMA AUTOMÁTICA Y APARENTEMENTE FUERA DE NUESTRO CONTROL</a:t>
            </a:r>
          </a:p>
          <a:p>
            <a:r>
              <a:rPr lang="es-ES" b="1" dirty="0"/>
              <a:t>Y AUNQUE NO SEPAMOS A QUE CORRESPONDEN</a:t>
            </a:r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	SI NOTAMOS ESAS </a:t>
            </a:r>
            <a:r>
              <a:rPr lang="es-ES" sz="2800" b="1" dirty="0"/>
              <a:t>SENSACIONES CORPORALES </a:t>
            </a:r>
            <a:r>
              <a:rPr lang="es-ES" b="1" dirty="0"/>
              <a:t>QUE PRODUCEN LOS CAMBIOS FISIOLÓGICOS, CON MÁS O MENOS CONSCIENCIA Y DECIMOS</a:t>
            </a:r>
          </a:p>
          <a:p>
            <a:endParaRPr lang="es-ES" b="1" dirty="0"/>
          </a:p>
          <a:p>
            <a:r>
              <a:rPr lang="es-ES" b="1" dirty="0"/>
              <a:t>			“SENTIRNOS EMOCIONADOS”.</a:t>
            </a:r>
            <a:endParaRPr lang="es-CO" b="1" dirty="0"/>
          </a:p>
        </p:txBody>
      </p:sp>
      <p:cxnSp>
        <p:nvCxnSpPr>
          <p:cNvPr id="5" name="Conector: angular 4">
            <a:extLst>
              <a:ext uri="{FF2B5EF4-FFF2-40B4-BE49-F238E27FC236}">
                <a16:creationId xmlns:a16="http://schemas.microsoft.com/office/drawing/2014/main" id="{0282CDC4-63CD-A72A-7A52-ECEB8072664D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53835" y="1858432"/>
            <a:ext cx="990604" cy="846669"/>
          </a:xfrm>
          <a:prstGeom prst="bent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n 7">
            <a:extLst>
              <a:ext uri="{FF2B5EF4-FFF2-40B4-BE49-F238E27FC236}">
                <a16:creationId xmlns:a16="http://schemas.microsoft.com/office/drawing/2014/main" id="{9467E4A4-15CF-409A-54A1-F196E3DAE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400" y="4102021"/>
            <a:ext cx="3208867" cy="254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628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12BC9C2-F682-F036-10C3-DFD258743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C845859-D1A7-9413-144E-8DB32987C9A9}"/>
              </a:ext>
            </a:extLst>
          </p:cNvPr>
          <p:cNvSpPr txBox="1"/>
          <p:nvPr/>
        </p:nvSpPr>
        <p:spPr>
          <a:xfrm>
            <a:off x="660400" y="1024467"/>
            <a:ext cx="1074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ÚLTIMO PASO EVOLUTIVO:</a:t>
            </a:r>
          </a:p>
          <a:p>
            <a:endParaRPr lang="es-ES" b="1" dirty="0"/>
          </a:p>
          <a:p>
            <a:r>
              <a:rPr lang="es-ES" b="1" dirty="0"/>
              <a:t>			LAS PERSONAS TRANSCRIBIMOS EN NUESTRAS PALABRAS NUESTRO SENTIR.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A LAS PERSONAS LA CAPACIDAD DE REPRESENTAR LAS EMOCIONES Y, ESPECIALMENTE, HABLAR DE ELLAS, NOS AYUDARÁ A MANEJARLAS.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	HAY DE TODAS FORMAS UNA DIFICULTAD CULTURAL.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B8F7EF3-AE9E-AA34-54B9-7DEDF510A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399" y="4096807"/>
            <a:ext cx="3107268" cy="24479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4119189-5E65-CA61-7B3F-6CC2DA22A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584" y="3886789"/>
            <a:ext cx="2844798" cy="27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76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5B113C9-27C7-F919-51F6-EC14F368585B}"/>
              </a:ext>
            </a:extLst>
          </p:cNvPr>
          <p:cNvSpPr txBox="1"/>
          <p:nvPr/>
        </p:nvSpPr>
        <p:spPr>
          <a:xfrm>
            <a:off x="2351584" y="1772817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ESTÍMULO INTERPRETADO COMO AMENAZANTE POR EL HIPOTALAMO.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HIPOTÁLAMO ACTIVA GLÁNDULA SUPRARRENAL.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GLÁNDULA SUPRARRENAL DESCARGA ADRENALINA.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PUPILAS SE DILATAN.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TÓRAX SE ENSANCHA.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CORAZÓN SE DILATA: AUMENTA PROVISIÓN SANGUÍNEA.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AUMENTO DE LA TENSIÓN ARTERIAL.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MÚSCULOS SE CONTRAEN.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HIGADO LIBERA GLUCOSA, COMBUSTIBLE PARA LOS MÚSCULOS.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PIEL PALIDECE, POR DISMINUCIÓN DEL APORTE SANGUÍNEO.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b="1" dirty="0"/>
              <a:t>CASOS EXTREMOS: ESFÍNTERES SE VACÍAN.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5025658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6682FBD-C72F-FB87-AED5-B3FC6D05E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188640"/>
            <a:ext cx="4176464" cy="648072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1C27CBD-0AFD-9D0F-1D2A-32511A13F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796" y="198425"/>
            <a:ext cx="4485653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1712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72E951B-4955-0895-BE2C-11B9C524A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/>
              <a:t>La gestión de las emociones.</a:t>
            </a:r>
            <a:endParaRPr lang="es-CO" b="1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21460E7-2470-4F2E-33F2-F3D3668E9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000" b="1" dirty="0"/>
              <a:t>FACTORES PSICOLÓGICOS EN LA MESA DE NEGOCIACIÓN.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2E6881F-1BD4-D3B7-F73B-8D7099B68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D79B91B-7804-39B6-873C-F80FF778F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299" y="870005"/>
            <a:ext cx="4398433" cy="53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27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EE67B9-E5B0-D4DC-2507-4EE4F5F83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F2C120-FC88-489F-B2E9-06A37231AF49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1016B80-DF85-E28C-7CB6-467B51387F67}"/>
              </a:ext>
            </a:extLst>
          </p:cNvPr>
          <p:cNvSpPr txBox="1"/>
          <p:nvPr/>
        </p:nvSpPr>
        <p:spPr>
          <a:xfrm>
            <a:off x="965200" y="999067"/>
            <a:ext cx="1050713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 CONSEGUIR UNA </a:t>
            </a:r>
            <a:r>
              <a:rPr lang="es-ES" sz="2800" b="1" dirty="0"/>
              <a:t>ACCIÓN DIFERENTE.</a:t>
            </a:r>
          </a:p>
          <a:p>
            <a:endParaRPr lang="es-ES" sz="2800" b="1" dirty="0"/>
          </a:p>
          <a:p>
            <a:r>
              <a:rPr lang="es-ES" sz="2800" b="1" dirty="0"/>
              <a:t>				OBJETIVO.</a:t>
            </a:r>
          </a:p>
          <a:p>
            <a:endParaRPr lang="es-ES" sz="2800" b="1" dirty="0"/>
          </a:p>
          <a:p>
            <a:r>
              <a:rPr lang="es-ES" b="1" dirty="0"/>
              <a:t>DE FORMA EXTRAORDINARIA, DEBIDO A QUE SI HUBIERA SIDO  DE MANERA ORDINARIA, NO SE HUBIERE PODIDO REALIZARLO O SE HUBIERA TARDADO EN CONSEGUIRLO.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</a:t>
            </a:r>
            <a:r>
              <a:rPr lang="es-ES" sz="2400" b="1" dirty="0"/>
              <a:t>CON FRECUENCIA: SIEMPRE HAY UNA EMOCIÓN EN LA BASE, QUE 		CONDICIONA LA CAPACIDAD DE ACCIÓN.</a:t>
            </a:r>
            <a:endParaRPr lang="es-CO" b="1" dirty="0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8E8BB8C-1926-EB45-FD20-F546396E8A7D}"/>
              </a:ext>
            </a:extLst>
          </p:cNvPr>
          <p:cNvCxnSpPr/>
          <p:nvPr/>
        </p:nvCxnSpPr>
        <p:spPr>
          <a:xfrm>
            <a:off x="3632200" y="1507067"/>
            <a:ext cx="1016000" cy="592666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8342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6150B16-91E6-0760-5992-6AA911EE5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5C52A98-148D-000F-6D51-AB6FEA836629}"/>
              </a:ext>
            </a:extLst>
          </p:cNvPr>
          <p:cNvSpPr txBox="1"/>
          <p:nvPr/>
        </p:nvSpPr>
        <p:spPr>
          <a:xfrm>
            <a:off x="846667" y="1117600"/>
            <a:ext cx="10566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LA EMOCIÓN PUEDE TRABAJARSE DESDE CADA UNO DE SUS COMPONENTES:</a:t>
            </a:r>
          </a:p>
          <a:p>
            <a:endParaRPr lang="es-ES" b="1" dirty="0"/>
          </a:p>
          <a:p>
            <a:r>
              <a:rPr lang="es-ES" b="1" dirty="0"/>
              <a:t>			SENSACIONES.</a:t>
            </a:r>
          </a:p>
          <a:p>
            <a:r>
              <a:rPr lang="es-ES" b="1" dirty="0"/>
              <a:t>			SENTIMIENTOS,</a:t>
            </a:r>
          </a:p>
          <a:p>
            <a:r>
              <a:rPr lang="es-ES" b="1" dirty="0"/>
              <a:t>			PENSAMIENTOS – Y SU LENGUALE ASOCIADO-.</a:t>
            </a:r>
          </a:p>
          <a:p>
            <a:r>
              <a:rPr lang="es-ES" b="1" dirty="0"/>
              <a:t>			ACTOS.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sz="2400" b="1" dirty="0"/>
              <a:t>SE TRATA DE HACERLO CON TODOS, DE FORMA SINÉRGICA, Y NO SÓLO CENTRÁNDONOS EN ALGUNO DE ELLOS.</a:t>
            </a:r>
            <a:endParaRPr lang="es-CO" sz="24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A362DB5-28EF-3ED4-3956-F7D662FDE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145" y="4342342"/>
            <a:ext cx="5606522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4945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7FC8F8C-DB36-F0DF-76A7-B6011BFA9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FCF5F30-6DFC-9C5A-4884-01AC3885E2CF}"/>
              </a:ext>
            </a:extLst>
          </p:cNvPr>
          <p:cNvSpPr txBox="1"/>
          <p:nvPr/>
        </p:nvSpPr>
        <p:spPr>
          <a:xfrm>
            <a:off x="660400" y="1075267"/>
            <a:ext cx="1050713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LAS EMOCIONES NO SE ELIMI NAN, SE </a:t>
            </a:r>
            <a:r>
              <a:rPr lang="es-ES" sz="2400" b="1" dirty="0"/>
              <a:t>SUSTITUYEN POR OTRAS.</a:t>
            </a:r>
          </a:p>
          <a:p>
            <a:endParaRPr lang="es-ES" sz="2400" b="1" dirty="0"/>
          </a:p>
          <a:p>
            <a:r>
              <a:rPr lang="es-ES" sz="2400" b="1" dirty="0"/>
              <a:t>NUESTRO ORGANISMO TIENE QUE ESTAR CON ALGÚN TONO EMOCIONAL.</a:t>
            </a:r>
          </a:p>
          <a:p>
            <a:endParaRPr lang="es-ES" sz="2400" b="1" dirty="0"/>
          </a:p>
          <a:p>
            <a:r>
              <a:rPr lang="es-ES" sz="2400" b="1" dirty="0"/>
              <a:t>		SIEMPRE HAY UNA EMOCIÓN DE BASE.</a:t>
            </a:r>
          </a:p>
          <a:p>
            <a:endParaRPr lang="es-ES" sz="2400" b="1" dirty="0"/>
          </a:p>
          <a:p>
            <a:r>
              <a:rPr lang="es-ES" sz="2400" b="1" dirty="0"/>
              <a:t>NO HAY QUE PENSAR EN DILUIR LA EMOCIÓN O SUSTITUIRLA.</a:t>
            </a:r>
          </a:p>
          <a:p>
            <a:endParaRPr lang="es-ES" sz="2400" b="1" dirty="0"/>
          </a:p>
          <a:p>
            <a:r>
              <a:rPr lang="es-ES" sz="2400" b="1" dirty="0"/>
              <a:t>		PENSAR EN MANTENERLA.</a:t>
            </a:r>
          </a:p>
          <a:p>
            <a:endParaRPr lang="es-ES" sz="2400" b="1" dirty="0"/>
          </a:p>
          <a:p>
            <a:endParaRPr lang="es-ES" sz="2400" b="1" dirty="0"/>
          </a:p>
          <a:p>
            <a:r>
              <a:rPr lang="es-ES" sz="2400" b="1" dirty="0"/>
              <a:t>		</a:t>
            </a:r>
            <a:r>
              <a:rPr lang="es-ES" sz="3200" b="1" dirty="0"/>
              <a:t>CREAMOS ESTADOS INTERNOS (EMOCIONES).</a:t>
            </a:r>
            <a:endParaRPr lang="es-CO" b="1" dirty="0"/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A94A1EA9-7C68-4887-479F-1AC6CE20DA0F}"/>
              </a:ext>
            </a:extLst>
          </p:cNvPr>
          <p:cNvSpPr/>
          <p:nvPr/>
        </p:nvSpPr>
        <p:spPr>
          <a:xfrm>
            <a:off x="4893733" y="4521200"/>
            <a:ext cx="855134" cy="6011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7351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BFE7502-CB05-1060-4927-E36AF353B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5400" b="1" dirty="0"/>
              <a:t>DEFINICIÓN.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93B0E7A-9F13-BF9D-CA46-EF3C2D1CF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A3257B-F797-AD77-B9A1-A30C5436B59D}"/>
              </a:ext>
            </a:extLst>
          </p:cNvPr>
          <p:cNvSpPr txBox="1"/>
          <p:nvPr/>
        </p:nvSpPr>
        <p:spPr>
          <a:xfrm>
            <a:off x="2616200" y="2269067"/>
            <a:ext cx="59012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EMOCIONES CAPACITANTES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MODELO DE TRABAJO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BASADO EN LA FUNCION  QUE TIENEN EN NUESTRA VIDA</a:t>
            </a:r>
          </a:p>
          <a:p>
            <a:endParaRPr lang="es-ES" b="1" dirty="0"/>
          </a:p>
          <a:p>
            <a:r>
              <a:rPr lang="es-ES" b="1" dirty="0"/>
              <a:t>		“ PARA  QUE SIRVEN”</a:t>
            </a:r>
          </a:p>
          <a:p>
            <a:endParaRPr lang="es-ES" b="1" dirty="0"/>
          </a:p>
          <a:p>
            <a:r>
              <a:rPr lang="es-ES" b="1" dirty="0"/>
              <a:t>		Y SU PAPEL EN LA FORMA DE SER DE 		LAS PERSONAS.</a:t>
            </a:r>
            <a:endParaRPr lang="es-CO" b="1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D56EB438-D544-C05E-1989-74E06749B14C}"/>
              </a:ext>
            </a:extLst>
          </p:cNvPr>
          <p:cNvCxnSpPr/>
          <p:nvPr/>
        </p:nvCxnSpPr>
        <p:spPr>
          <a:xfrm>
            <a:off x="3937000" y="2641600"/>
            <a:ext cx="0" cy="29633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6ED2321-01ED-5360-0DDC-D13E01F3E146}"/>
              </a:ext>
            </a:extLst>
          </p:cNvPr>
          <p:cNvCxnSpPr/>
          <p:nvPr/>
        </p:nvCxnSpPr>
        <p:spPr>
          <a:xfrm>
            <a:off x="3869267" y="3429000"/>
            <a:ext cx="0" cy="52493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3EF20EB6-5CEE-8B1A-A261-1A3163ECB6D5}"/>
              </a:ext>
            </a:extLst>
          </p:cNvPr>
          <p:cNvCxnSpPr/>
          <p:nvPr/>
        </p:nvCxnSpPr>
        <p:spPr>
          <a:xfrm>
            <a:off x="3767667" y="4512733"/>
            <a:ext cx="575733" cy="39793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9292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B0527AB-7BBA-D316-9E55-7D1DF2404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2800" b="1" dirty="0"/>
              <a:t>ESTADOS (EMOCIONES) EN LAS NEGOCIACIONES.</a:t>
            </a:r>
            <a:endParaRPr lang="es-CO" sz="2800" b="1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611A9FD-E9BF-0D51-36BC-FE8525CE4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2000" b="1" dirty="0"/>
              <a:t>FACTORES PSICOLÓGICOS EN LA MESA DE NEGOCIACIÓN.</a:t>
            </a:r>
            <a:endParaRPr lang="es-CO" sz="2000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DEA20E9-3CDB-DE12-5D8C-B2499C4AA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49068F7-D27F-BDB3-D981-A59E35358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524" y="838200"/>
            <a:ext cx="7178675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3391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3D49FC3-2478-5A10-036B-8A2B50DBF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5B449DD-5C63-2557-2679-BD4122D73026}"/>
              </a:ext>
            </a:extLst>
          </p:cNvPr>
          <p:cNvSpPr txBox="1"/>
          <p:nvPr/>
        </p:nvSpPr>
        <p:spPr>
          <a:xfrm>
            <a:off x="338667" y="2159000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ESTADO INTERNO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352FEE9-079E-6176-1E12-B2C4DD29CBF0}"/>
              </a:ext>
            </a:extLst>
          </p:cNvPr>
          <p:cNvSpPr txBox="1"/>
          <p:nvPr/>
        </p:nvSpPr>
        <p:spPr>
          <a:xfrm>
            <a:off x="3572934" y="1743501"/>
            <a:ext cx="650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NUESTRA EXPERIENCIA VIVIDA EN UN MOMENTO DADO, EXPERIENCIA QUE SE CARACTERIZA  POR UN MOSAICO DE PERCEPCIONES, EMOCIONES, SENSACIONES Y FENÓMENOS NEUROLÓGICOS.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2A549B3-01F4-EB0B-3417-21C67003BB9A}"/>
              </a:ext>
            </a:extLst>
          </p:cNvPr>
          <p:cNvSpPr txBox="1"/>
          <p:nvPr/>
        </p:nvSpPr>
        <p:spPr>
          <a:xfrm>
            <a:off x="516467" y="4021667"/>
            <a:ext cx="10955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LA MAYORÍA DE NUESTROS ESTADOS SOBREVIENEN SIN INTERVENCIÓN CONSCIENTE DE NUESTRA  PARTE.</a:t>
            </a:r>
          </a:p>
          <a:p>
            <a:endParaRPr lang="es-ES" b="1" dirty="0"/>
          </a:p>
          <a:p>
            <a:r>
              <a:rPr lang="es-ES" b="1" dirty="0"/>
              <a:t>“EXPERIENCIA VIVIDA”</a:t>
            </a:r>
          </a:p>
          <a:p>
            <a:endParaRPr lang="es-ES" b="1" dirty="0"/>
          </a:p>
          <a:p>
            <a:r>
              <a:rPr lang="es-ES" b="1" dirty="0"/>
              <a:t>			INTELIGENCIA INTUITIVA.</a:t>
            </a:r>
            <a:endParaRPr lang="es-CO" b="1" dirty="0"/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62CFCDF4-04D4-90F6-749E-5A18701C4BF5}"/>
              </a:ext>
            </a:extLst>
          </p:cNvPr>
          <p:cNvSpPr/>
          <p:nvPr/>
        </p:nvSpPr>
        <p:spPr>
          <a:xfrm>
            <a:off x="3242734" y="1557867"/>
            <a:ext cx="231986" cy="1786466"/>
          </a:xfrm>
          <a:prstGeom prst="leftBrace">
            <a:avLst/>
          </a:prstGeom>
          <a:solidFill>
            <a:srgbClr val="FF0000"/>
          </a:solidFill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87F3155B-0840-E0E1-95C2-C46851A88888}"/>
              </a:ext>
            </a:extLst>
          </p:cNvPr>
          <p:cNvCxnSpPr/>
          <p:nvPr/>
        </p:nvCxnSpPr>
        <p:spPr>
          <a:xfrm>
            <a:off x="2675467" y="5003800"/>
            <a:ext cx="567267" cy="2963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1214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44B594-D3A7-3C89-EC95-2C9894200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5491131-A34B-E265-D402-25F83FC83ACB}"/>
              </a:ext>
            </a:extLst>
          </p:cNvPr>
          <p:cNvSpPr txBox="1"/>
          <p:nvPr/>
        </p:nvSpPr>
        <p:spPr>
          <a:xfrm>
            <a:off x="313267" y="3337424"/>
            <a:ext cx="241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ESTADOS INTERNOS</a:t>
            </a: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3CAE3E-70B1-B677-FCE2-71BC37DF1A88}"/>
              </a:ext>
            </a:extLst>
          </p:cNvPr>
          <p:cNvSpPr txBox="1"/>
          <p:nvPr/>
        </p:nvSpPr>
        <p:spPr>
          <a:xfrm>
            <a:off x="3818467" y="1075267"/>
            <a:ext cx="26754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ALEGRIA</a:t>
            </a:r>
          </a:p>
          <a:p>
            <a:r>
              <a:rPr lang="es-ES" b="1" dirty="0"/>
              <a:t>DINAMISMO</a:t>
            </a:r>
          </a:p>
          <a:p>
            <a:r>
              <a:rPr lang="es-ES" b="1" dirty="0"/>
              <a:t>CONFIANZA</a:t>
            </a:r>
          </a:p>
          <a:p>
            <a:r>
              <a:rPr lang="es-ES" b="1" dirty="0"/>
              <a:t>SEGURIDAD </a:t>
            </a:r>
          </a:p>
          <a:p>
            <a:r>
              <a:rPr lang="es-ES" b="1" dirty="0"/>
              <a:t>CONCENTRACIÓN</a:t>
            </a:r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MIEDO</a:t>
            </a:r>
          </a:p>
          <a:p>
            <a:r>
              <a:rPr lang="es-ES" b="1" dirty="0"/>
              <a:t>TRISTEZA</a:t>
            </a:r>
          </a:p>
          <a:p>
            <a:r>
              <a:rPr lang="es-ES" b="1" dirty="0"/>
              <a:t>ANGUSTIA</a:t>
            </a:r>
          </a:p>
          <a:p>
            <a:r>
              <a:rPr lang="es-ES" b="1" dirty="0"/>
              <a:t>DUDA</a:t>
            </a:r>
          </a:p>
          <a:p>
            <a:r>
              <a:rPr lang="es-ES" b="1" dirty="0"/>
              <a:t>FRUSTRACIÓN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7334406-C623-ECA0-D8BC-60C28E6CD3BC}"/>
              </a:ext>
            </a:extLst>
          </p:cNvPr>
          <p:cNvSpPr txBox="1"/>
          <p:nvPr/>
        </p:nvSpPr>
        <p:spPr>
          <a:xfrm>
            <a:off x="7493000" y="1447800"/>
            <a:ext cx="411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ESTADOS FAVORECEDORES</a:t>
            </a:r>
          </a:p>
          <a:p>
            <a:r>
              <a:rPr lang="es-ES" b="1" dirty="0"/>
              <a:t>O ESTADOS DE RECURSOS.</a:t>
            </a:r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ESTADOS LIMITANTES O INHIBIDORES</a:t>
            </a:r>
          </a:p>
          <a:p>
            <a:endParaRPr lang="es-ES" b="1" dirty="0"/>
          </a:p>
          <a:p>
            <a:r>
              <a:rPr lang="es-ES" b="1" dirty="0"/>
              <a:t>RESTRINGEN NUESTRA POSIBILIDAD DE ACCIÓN.</a:t>
            </a:r>
          </a:p>
          <a:p>
            <a:endParaRPr lang="es-ES" b="1" dirty="0"/>
          </a:p>
          <a:p>
            <a:r>
              <a:rPr lang="es-ES" b="1" dirty="0"/>
              <a:t>NUESTRO POTENCIAL DE EFICACIA.</a:t>
            </a:r>
            <a:endParaRPr lang="es-CO" b="1" dirty="0"/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3F3F93A7-5EB1-2864-FC44-8DD39AABB31E}"/>
              </a:ext>
            </a:extLst>
          </p:cNvPr>
          <p:cNvSpPr/>
          <p:nvPr/>
        </p:nvSpPr>
        <p:spPr>
          <a:xfrm>
            <a:off x="6096000" y="1625600"/>
            <a:ext cx="1253067" cy="3894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A231A84D-EEA8-A66E-0966-16FED19F53BD}"/>
              </a:ext>
            </a:extLst>
          </p:cNvPr>
          <p:cNvSpPr/>
          <p:nvPr/>
        </p:nvSpPr>
        <p:spPr>
          <a:xfrm>
            <a:off x="6189133" y="4631267"/>
            <a:ext cx="1058334" cy="3894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88C9E4FC-E869-8D94-9BA0-4FB97264E449}"/>
              </a:ext>
            </a:extLst>
          </p:cNvPr>
          <p:cNvSpPr/>
          <p:nvPr/>
        </p:nvSpPr>
        <p:spPr>
          <a:xfrm>
            <a:off x="3403600" y="965200"/>
            <a:ext cx="414867" cy="1591733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93EFD343-ECFD-8215-A61A-DEA695BD9D30}"/>
              </a:ext>
            </a:extLst>
          </p:cNvPr>
          <p:cNvSpPr/>
          <p:nvPr/>
        </p:nvSpPr>
        <p:spPr>
          <a:xfrm>
            <a:off x="3589867" y="3953933"/>
            <a:ext cx="228600" cy="1645649"/>
          </a:xfrm>
          <a:prstGeom prst="lef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16057A2-A386-52DE-E73C-A0B3D4FC4A24}"/>
              </a:ext>
            </a:extLst>
          </p:cNvPr>
          <p:cNvCxnSpPr/>
          <p:nvPr/>
        </p:nvCxnSpPr>
        <p:spPr>
          <a:xfrm flipV="1">
            <a:off x="2065867" y="2218267"/>
            <a:ext cx="1117600" cy="8128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4A699F6C-C8BD-9CB2-41ED-6E9E037E1797}"/>
              </a:ext>
            </a:extLst>
          </p:cNvPr>
          <p:cNvCxnSpPr/>
          <p:nvPr/>
        </p:nvCxnSpPr>
        <p:spPr>
          <a:xfrm>
            <a:off x="2065867" y="3818467"/>
            <a:ext cx="1185333" cy="8128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7164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7AC165A-65B2-7CD8-550B-13A791A15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0CA0633-750F-90D5-706F-B395428664FD}"/>
              </a:ext>
            </a:extLst>
          </p:cNvPr>
          <p:cNvSpPr txBox="1"/>
          <p:nvPr/>
        </p:nvSpPr>
        <p:spPr>
          <a:xfrm>
            <a:off x="651933" y="1210733"/>
            <a:ext cx="1070186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PARA NEGOCIAR</a:t>
            </a:r>
          </a:p>
          <a:p>
            <a:endParaRPr lang="es-ES" b="1" dirty="0"/>
          </a:p>
          <a:p>
            <a:r>
              <a:rPr lang="es-ES" b="1" dirty="0"/>
              <a:t>			ES  NECESARIO COMENZAR POR SELECCIONAR Y SINTONIZAR EL ESTADO 				INTERNO FAVORABLE A ESA NEGOCIACIÓN.</a:t>
            </a:r>
          </a:p>
          <a:p>
            <a:endParaRPr lang="es-ES" b="1" dirty="0"/>
          </a:p>
          <a:p>
            <a:r>
              <a:rPr lang="es-ES" b="1" dirty="0"/>
              <a:t>ANTES DE INICIAR:</a:t>
            </a:r>
          </a:p>
          <a:p>
            <a:endParaRPr lang="es-ES" b="1" dirty="0"/>
          </a:p>
          <a:p>
            <a:r>
              <a:rPr lang="es-ES" b="1" dirty="0"/>
              <a:t>			¿ PREGUNTARNOS?</a:t>
            </a:r>
          </a:p>
          <a:p>
            <a:endParaRPr lang="es-ES" b="1" dirty="0"/>
          </a:p>
          <a:p>
            <a:r>
              <a:rPr lang="es-ES" b="1" dirty="0"/>
              <a:t>QUÉ ESTADO DE RECURSOS NECESITAMOS.</a:t>
            </a:r>
          </a:p>
          <a:p>
            <a:endParaRPr lang="es-ES" b="1" dirty="0"/>
          </a:p>
          <a:p>
            <a:r>
              <a:rPr lang="es-ES" b="1" dirty="0"/>
              <a:t>					PERSONA REQUIERA DE UNA COMPOSICIÓN PARTICULAR DE 					NUMEROSOS ESTADOS DE RECURSOS.</a:t>
            </a:r>
          </a:p>
          <a:p>
            <a:endParaRPr lang="es-ES" b="1" dirty="0"/>
          </a:p>
          <a:p>
            <a:pPr lvl="8"/>
            <a:r>
              <a:rPr lang="es-ES" b="1" dirty="0"/>
              <a:t>CONFIANZA EN UNO MISMO.</a:t>
            </a:r>
          </a:p>
          <a:p>
            <a:pPr lvl="8"/>
            <a:r>
              <a:rPr lang="es-ES" b="1" dirty="0"/>
              <a:t>DISPONIBILIDAD.</a:t>
            </a:r>
          </a:p>
          <a:p>
            <a:pPr lvl="8"/>
            <a:r>
              <a:rPr lang="es-ES" b="1" dirty="0"/>
              <a:t>AGRESIVIDAD.</a:t>
            </a:r>
            <a:endParaRPr lang="es-CO" b="1" dirty="0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1F2AF75B-FD63-A8A2-669C-B9F9B04505FE}"/>
              </a:ext>
            </a:extLst>
          </p:cNvPr>
          <p:cNvCxnSpPr/>
          <p:nvPr/>
        </p:nvCxnSpPr>
        <p:spPr>
          <a:xfrm>
            <a:off x="2455333" y="1540933"/>
            <a:ext cx="855134" cy="34713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>
            <a:extLst>
              <a:ext uri="{FF2B5EF4-FFF2-40B4-BE49-F238E27FC236}">
                <a16:creationId xmlns:a16="http://schemas.microsoft.com/office/drawing/2014/main" id="{6F3BFA7D-2A8F-F1A6-9884-13B4A43E6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7" y="4359803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051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D0FB86C-6D5D-C8E3-2900-86B20C82B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D204041-42FF-1899-4597-2CEEA496E62C}"/>
              </a:ext>
            </a:extLst>
          </p:cNvPr>
          <p:cNvSpPr txBox="1"/>
          <p:nvPr/>
        </p:nvSpPr>
        <p:spPr>
          <a:xfrm>
            <a:off x="1549400" y="1066800"/>
            <a:ext cx="97197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¿ CUÁLES SON LOS ESTADOS DE RECURSOS INDISPENSABLES PARA EL NEGOCIADOR?</a:t>
            </a:r>
          </a:p>
          <a:p>
            <a:endParaRPr lang="es-ES" sz="2800" b="1" dirty="0"/>
          </a:p>
          <a:p>
            <a:r>
              <a:rPr lang="es-ES" sz="2800" b="1" dirty="0"/>
              <a:t>CONFIANZA EN UNO MISMO.</a:t>
            </a:r>
          </a:p>
          <a:p>
            <a:r>
              <a:rPr lang="es-ES" sz="2800" b="1" dirty="0"/>
              <a:t>DINAMISMO.</a:t>
            </a:r>
          </a:p>
          <a:p>
            <a:r>
              <a:rPr lang="es-ES" sz="2800" b="1" dirty="0"/>
              <a:t>DISPONIBILIDAD.</a:t>
            </a:r>
          </a:p>
          <a:p>
            <a:r>
              <a:rPr lang="es-ES" sz="2800" b="1" dirty="0"/>
              <a:t>CORAJE.</a:t>
            </a:r>
          </a:p>
          <a:p>
            <a:r>
              <a:rPr lang="es-ES" sz="2800" b="1" dirty="0"/>
              <a:t>PERSEVERANCIA.</a:t>
            </a:r>
          </a:p>
          <a:p>
            <a:r>
              <a:rPr lang="es-ES" sz="2800" b="1" dirty="0"/>
              <a:t>CONCENTRACIÓN.</a:t>
            </a:r>
          </a:p>
          <a:p>
            <a:r>
              <a:rPr lang="es-ES" sz="2800" b="1" dirty="0"/>
              <a:t>VOLUNTAD.</a:t>
            </a:r>
            <a:endParaRPr lang="es-CO" sz="28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A406410-686D-7C63-0CC8-D84BBB8CE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000" y="2033587"/>
            <a:ext cx="4927599" cy="42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2515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4D346A32-73E8-D553-C1FE-510085F4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b="1" dirty="0"/>
              <a:t>ESTADOS EN LAS NEGOCIACIONES.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B687D11-7F31-5A78-F447-1CEEBCCA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1C27446-5B49-5EDB-89A8-A521621B3540}"/>
              </a:ext>
            </a:extLst>
          </p:cNvPr>
          <p:cNvSpPr txBox="1"/>
          <p:nvPr/>
        </p:nvSpPr>
        <p:spPr>
          <a:xfrm>
            <a:off x="846667" y="2209800"/>
            <a:ext cx="107588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CUANDO ENTRAMOS EN UNA NEGOCIACION, DE ANTEMANO YA HEMOS PREVISTO QUE ES LO QUE VA A PASAR, SOMOS CAPACES DE ANTICIPARLO.</a:t>
            </a:r>
          </a:p>
          <a:p>
            <a:endParaRPr lang="es-ES" b="1" dirty="0"/>
          </a:p>
          <a:p>
            <a:r>
              <a:rPr lang="es-ES" sz="2400" b="1" dirty="0"/>
              <a:t>NO PORQUE LA NEGOCIACIÓN YA SE HAYA HECHO: </a:t>
            </a:r>
            <a:endParaRPr lang="es-ES" b="1" dirty="0"/>
          </a:p>
          <a:p>
            <a:endParaRPr lang="es-ES" b="1" dirty="0"/>
          </a:p>
          <a:p>
            <a:r>
              <a:rPr lang="es-ES" b="1" dirty="0"/>
              <a:t>				SINO PORQUE TENEMOS LA EXPERIENCIA</a:t>
            </a:r>
          </a:p>
          <a:p>
            <a:r>
              <a:rPr lang="es-ES" b="1" dirty="0"/>
              <a:t>				PORQUE ALGUIEN NOS CONTÓ O</a:t>
            </a:r>
          </a:p>
          <a:p>
            <a:r>
              <a:rPr lang="es-ES" b="1" dirty="0"/>
              <a:t>				PORQUE ALGUIEN LO HA VIVIDO.</a:t>
            </a:r>
          </a:p>
          <a:p>
            <a:endParaRPr lang="es-ES" b="1" dirty="0"/>
          </a:p>
          <a:p>
            <a:r>
              <a:rPr lang="es-ES" sz="2400" b="1" dirty="0"/>
              <a:t>VAMOS PREDISPUESTOS CON UN CIERTO ESTADO INTERNO DE EMOCIÓN.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5252522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AFD62DE-FF2A-033D-A9B1-DA17B0E0C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C4B6954-1679-8D29-F86D-5E34AB3408CC}"/>
              </a:ext>
            </a:extLst>
          </p:cNvPr>
          <p:cNvSpPr txBox="1"/>
          <p:nvPr/>
        </p:nvSpPr>
        <p:spPr>
          <a:xfrm>
            <a:off x="736600" y="1041400"/>
            <a:ext cx="10507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NUESTRA BIOLOGÍA ESTÁ HECHA PARA ENTREGARLE SIGNIFICADOS Y JUICIOS A TODO, YA SEA CONSCIENTE O INCONSCIENTEMENTE.</a:t>
            </a:r>
          </a:p>
          <a:p>
            <a:endParaRPr lang="es-ES" b="1" dirty="0"/>
          </a:p>
          <a:p>
            <a:endParaRPr lang="es-ES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6E1A237-4184-2C05-A9FB-8B00C6D43FD7}"/>
              </a:ext>
            </a:extLst>
          </p:cNvPr>
          <p:cNvSpPr txBox="1"/>
          <p:nvPr/>
        </p:nvSpPr>
        <p:spPr>
          <a:xfrm>
            <a:off x="3200400" y="2218267"/>
            <a:ext cx="30649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NOS TRATA BIEN Y ES RESPETUOSA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ALGO MÁS DURO, E INCLUSO IRACUNDO Y NO PODEMOS PREDECIR SU COMPORTAMIENTO.</a:t>
            </a:r>
            <a:endParaRPr lang="es-CO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1F9CFC4-8DDC-2154-9822-9DD5B49B6F80}"/>
              </a:ext>
            </a:extLst>
          </p:cNvPr>
          <p:cNvSpPr txBox="1"/>
          <p:nvPr/>
        </p:nvSpPr>
        <p:spPr>
          <a:xfrm>
            <a:off x="736600" y="3005667"/>
            <a:ext cx="186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PERSONA</a:t>
            </a:r>
            <a:endParaRPr lang="es-CO" b="1" dirty="0"/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3349C604-0389-52F4-652A-3D8717B44082}"/>
              </a:ext>
            </a:extLst>
          </p:cNvPr>
          <p:cNvCxnSpPr/>
          <p:nvPr/>
        </p:nvCxnSpPr>
        <p:spPr>
          <a:xfrm flipV="1">
            <a:off x="2099733" y="2590800"/>
            <a:ext cx="1032934" cy="41486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DFE63C0-C089-4C0D-97BF-AB35A78FD400}"/>
              </a:ext>
            </a:extLst>
          </p:cNvPr>
          <p:cNvCxnSpPr/>
          <p:nvPr/>
        </p:nvCxnSpPr>
        <p:spPr>
          <a:xfrm>
            <a:off x="2159000" y="3285067"/>
            <a:ext cx="973667" cy="4318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31CFFE9-8D7D-3552-7D60-C2D9EC8B55C5}"/>
              </a:ext>
            </a:extLst>
          </p:cNvPr>
          <p:cNvSpPr txBox="1"/>
          <p:nvPr/>
        </p:nvSpPr>
        <p:spPr>
          <a:xfrm>
            <a:off x="7010400" y="3005667"/>
            <a:ext cx="4656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¿ QUÉ SIGNIFICADO LE DAREMOS A ESA NEGOCIACIÓN?</a:t>
            </a:r>
            <a:endParaRPr lang="es-CO" sz="24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91C9A15-FD18-6264-F0E0-EAACBAA1001A}"/>
              </a:ext>
            </a:extLst>
          </p:cNvPr>
          <p:cNvSpPr txBox="1"/>
          <p:nvPr/>
        </p:nvSpPr>
        <p:spPr>
          <a:xfrm>
            <a:off x="7467600" y="4048267"/>
            <a:ext cx="552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TRANQUILA Y HOSTIL.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620369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EEF7AC9-EF2F-2DF9-9FFE-B001074A7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5916683-9A3D-6FA3-0A97-7EA02BEC97C1}"/>
              </a:ext>
            </a:extLst>
          </p:cNvPr>
          <p:cNvSpPr txBox="1"/>
          <p:nvPr/>
        </p:nvSpPr>
        <p:spPr>
          <a:xfrm>
            <a:off x="651933" y="762000"/>
            <a:ext cx="4639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OTRO ESCENARIO:</a:t>
            </a:r>
            <a:endParaRPr lang="es-CO" sz="240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C697998-1E3B-C32C-EF3E-83B5D8D3DE36}"/>
              </a:ext>
            </a:extLst>
          </p:cNvPr>
          <p:cNvSpPr txBox="1"/>
          <p:nvPr/>
        </p:nvSpPr>
        <p:spPr>
          <a:xfrm>
            <a:off x="3039533" y="1439333"/>
            <a:ext cx="88053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TENEMOS EL SENTIMIENTO OPRIMENTE DE QUE NO PODREMOS OBTENER NADA DE NUESTRO INTERLOCUTOR – CONTRAPARTE-.</a:t>
            </a:r>
          </a:p>
          <a:p>
            <a:endParaRPr lang="es-ES" b="1" dirty="0"/>
          </a:p>
          <a:p>
            <a:r>
              <a:rPr lang="es-ES" b="1" dirty="0"/>
              <a:t>		DESENCADENAMOS UN DISCURSO INTERNO NEGATIVO.</a:t>
            </a:r>
          </a:p>
          <a:p>
            <a:endParaRPr lang="es-ES" b="1" dirty="0"/>
          </a:p>
          <a:p>
            <a:r>
              <a:rPr lang="es-ES" b="1" dirty="0"/>
              <a:t>		SINTONIZAMOS NUESTRO RADIO MENTAL EN UNA MALA FRECUENCIA 		–DESALIENTO-  Y POR CASUALIDAD NUESTRO COMPORTAMIENTO EN 		EL MOMENTO DE LA NEGOCIACIÓN NO SERÁ FIRME.</a:t>
            </a:r>
          </a:p>
          <a:p>
            <a:endParaRPr lang="es-ES" b="1" dirty="0"/>
          </a:p>
          <a:p>
            <a:r>
              <a:rPr lang="es-ES" sz="2000" b="1" dirty="0"/>
              <a:t>NOS HEMOS CONDICIONADO EN FORMA NEGATIVA.</a:t>
            </a:r>
          </a:p>
          <a:p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E0E3CAA-E47D-EADF-5B14-5604E1149810}"/>
              </a:ext>
            </a:extLst>
          </p:cNvPr>
          <p:cNvSpPr txBox="1"/>
          <p:nvPr/>
        </p:nvSpPr>
        <p:spPr>
          <a:xfrm>
            <a:off x="651933" y="4910667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¿ Y CON LA OTRA PARTE QUÉ SUCEDE?</a:t>
            </a:r>
            <a:endParaRPr lang="es-CO" sz="28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B71A9DA-0E1C-5B14-6428-A964C735F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137" y="4338606"/>
            <a:ext cx="3531130" cy="236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045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868E4E7-5819-E5E9-CFEA-73A2E1CBD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025243-E2BB-A166-BB70-111D2A7548ED}"/>
              </a:ext>
            </a:extLst>
          </p:cNvPr>
          <p:cNvSpPr txBox="1"/>
          <p:nvPr/>
        </p:nvSpPr>
        <p:spPr>
          <a:xfrm>
            <a:off x="575733" y="1109133"/>
            <a:ext cx="104817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 COMUNICACIÓN: LO </a:t>
            </a:r>
            <a:r>
              <a:rPr lang="es-ES" sz="2800" b="1" dirty="0"/>
              <a:t>NO VERBAL </a:t>
            </a:r>
            <a:r>
              <a:rPr lang="es-ES" b="1" dirty="0"/>
              <a:t>PRECEDE SISTEMÁTICAMENTE A </a:t>
            </a:r>
            <a:r>
              <a:rPr lang="es-ES" sz="2800" b="1" dirty="0"/>
              <a:t>LO VERBAL. </a:t>
            </a:r>
            <a:endParaRPr lang="es-ES" b="1" dirty="0"/>
          </a:p>
          <a:p>
            <a:endParaRPr lang="es-ES" b="1" dirty="0"/>
          </a:p>
          <a:p>
            <a:r>
              <a:rPr lang="es-ES" b="1" dirty="0"/>
              <a:t>		REACCIONAMOS EN EL PLANO FISIOLÓGICO ANTES DE FORMULAR UNA IDEA.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NUESTRO INTERLOCUTOR PERCIBE MÁS O MENOS INCONSCIENTEMENTE QUE EMPEZAMOS DERROTADOS, LO QUE ACTIVA EN ÉSTE UN RECURSO DE AGRESIVIDAD.</a:t>
            </a:r>
          </a:p>
          <a:p>
            <a:endParaRPr lang="es-ES" b="1" dirty="0"/>
          </a:p>
          <a:p>
            <a:r>
              <a:rPr lang="es-ES" b="1" dirty="0"/>
              <a:t>				SE DICE A SÍ MISMO QUE TENDRÁ LA ÚLTIMA PALABRA Y SU 					COMPORTAMIENTO CON RELACIÓN A NOSOTROS CORROBORA ESA 				ESENCIA.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E2FC32B-BB67-0D5A-ACD2-482AB5F8E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32" y="3355727"/>
            <a:ext cx="2929467" cy="27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5149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A1E65C3-1665-9368-B3B2-F24CC5CBF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BCD704A-2A4B-8A90-DEF1-A29CD496F53D}"/>
              </a:ext>
            </a:extLst>
          </p:cNvPr>
          <p:cNvSpPr txBox="1"/>
          <p:nvPr/>
        </p:nvSpPr>
        <p:spPr>
          <a:xfrm>
            <a:off x="651933" y="905933"/>
            <a:ext cx="10134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EL ESTADO INTERNO EN EL CUAL NOS ENCONTRAMOS TIENE UNA INFLUENCIA DIRECTA SOBRE</a:t>
            </a:r>
          </a:p>
          <a:p>
            <a:endParaRPr lang="es-ES" b="1" dirty="0"/>
          </a:p>
          <a:p>
            <a:r>
              <a:rPr lang="es-ES" b="1" dirty="0"/>
              <a:t>		NUESTROS PROCESOS INTERNOS.</a:t>
            </a:r>
          </a:p>
          <a:p>
            <a:r>
              <a:rPr lang="es-ES" b="1" dirty="0"/>
              <a:t>		NUESTROS RAZONAMIENTOS Y</a:t>
            </a:r>
          </a:p>
          <a:p>
            <a:r>
              <a:rPr lang="es-ES" b="1" dirty="0"/>
              <a:t>		NUESTROS RESULTADOS A PARTIR DE NUESTROS COMPORTAMIENTOS.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sz="2400" b="1" dirty="0"/>
              <a:t>SIN EMBARGO, </a:t>
            </a:r>
          </a:p>
          <a:p>
            <a:r>
              <a:rPr lang="es-ES" sz="2400" b="1" dirty="0"/>
              <a:t>		PODEMOS CAMBIAR NUESTROS ESTADOS CON DIVERSAS TÉCNICAS Y MÉTODOS:</a:t>
            </a:r>
          </a:p>
          <a:p>
            <a:endParaRPr lang="es-ES" sz="2400" b="1" dirty="0"/>
          </a:p>
          <a:p>
            <a:r>
              <a:rPr lang="es-ES" sz="2400" b="1" dirty="0"/>
              <a:t>FRASES QUE NOS RETROTRAEN A MOMENTOS DE FELICIDAD.</a:t>
            </a:r>
          </a:p>
          <a:p>
            <a:r>
              <a:rPr lang="es-ES" sz="2400" b="1" dirty="0"/>
              <a:t>IMÁGENES.</a:t>
            </a:r>
          </a:p>
          <a:p>
            <a:r>
              <a:rPr lang="es-ES" sz="2400" b="1" dirty="0"/>
              <a:t>FRASES O PALABRAS.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096192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1DADF73-855A-BFB3-3A79-8A01F2E74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423578B-A8C1-B884-9E76-984C8BD3F0F5}"/>
              </a:ext>
            </a:extLst>
          </p:cNvPr>
          <p:cNvSpPr txBox="1"/>
          <p:nvPr/>
        </p:nvSpPr>
        <p:spPr>
          <a:xfrm>
            <a:off x="787400" y="1117600"/>
            <a:ext cx="345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 UN MODELO QUE PERMITE COMPRENDER:</a:t>
            </a:r>
            <a:endParaRPr lang="es-CO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A632225-67E8-9AA7-0F0E-B92A8D4DC64B}"/>
              </a:ext>
            </a:extLst>
          </p:cNvPr>
          <p:cNvSpPr txBox="1"/>
          <p:nvPr/>
        </p:nvSpPr>
        <p:spPr>
          <a:xfrm>
            <a:off x="5274733" y="1566333"/>
            <a:ext cx="604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 QUÉ RESPONDE LA EMOCIÓN.</a:t>
            </a:r>
          </a:p>
          <a:p>
            <a:r>
              <a:rPr lang="es-ES" b="1" dirty="0"/>
              <a:t>QUÉ FUNCIÓN TIENE Y</a:t>
            </a:r>
          </a:p>
          <a:p>
            <a:r>
              <a:rPr lang="es-ES" b="1" dirty="0"/>
              <a:t>QUÉ NOS PERMITE HACER</a:t>
            </a:r>
            <a:endParaRPr lang="es-CO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559CD02-C403-E994-CCD3-28863D2940EF}"/>
              </a:ext>
            </a:extLst>
          </p:cNvPr>
          <p:cNvSpPr txBox="1"/>
          <p:nvPr/>
        </p:nvSpPr>
        <p:spPr>
          <a:xfrm>
            <a:off x="1024467" y="3522133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AL CONOCERLO:</a:t>
            </a:r>
            <a:endParaRPr lang="es-CO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D319A50-3A19-EC48-1D02-5534B2B69F95}"/>
              </a:ext>
            </a:extLst>
          </p:cNvPr>
          <p:cNvSpPr txBox="1"/>
          <p:nvPr/>
        </p:nvSpPr>
        <p:spPr>
          <a:xfrm>
            <a:off x="5452533" y="3522133"/>
            <a:ext cx="627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SE PUEDE GESTIONAR LAS EMOCIONES CON MAYOR FACILIDAD PARA CONSEGUIR  UNA MAYOR CAPACIDAD DE ACCIÓN , ACORDE CON NUESTROS OBJETIVOS Y UN MAYYOR BIENESTAR PERSONAL.</a:t>
            </a:r>
            <a:endParaRPr lang="es-CO" b="1" dirty="0"/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E45AE5FC-506A-4688-939D-CE13DA02F2E9}"/>
              </a:ext>
            </a:extLst>
          </p:cNvPr>
          <p:cNvSpPr/>
          <p:nvPr/>
        </p:nvSpPr>
        <p:spPr>
          <a:xfrm>
            <a:off x="5088467" y="1329267"/>
            <a:ext cx="186266" cy="1312333"/>
          </a:xfrm>
          <a:prstGeom prst="leftBrace">
            <a:avLst/>
          </a:prstGeom>
          <a:solidFill>
            <a:schemeClr val="tx1"/>
          </a:solidFill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8F0C48D7-823B-C08B-444A-292087BBE0DE}"/>
              </a:ext>
            </a:extLst>
          </p:cNvPr>
          <p:cNvSpPr/>
          <p:nvPr/>
        </p:nvSpPr>
        <p:spPr>
          <a:xfrm>
            <a:off x="4910667" y="3310467"/>
            <a:ext cx="423333" cy="1532466"/>
          </a:xfrm>
          <a:prstGeom prst="leftBrace">
            <a:avLst/>
          </a:prstGeom>
          <a:solidFill>
            <a:schemeClr val="tx1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82665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6442089-A4E1-E8F4-2120-4C790CF36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100" b="1" dirty="0"/>
              <a:t>EL AUTOANCLAJE DE RECURSOS POSITIVOS PARA LA NEGOCIACIÓN.</a:t>
            </a:r>
            <a:endParaRPr lang="es-CO" b="1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A60CD23-4D65-389A-32A6-079E892AE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2000" b="1" dirty="0"/>
              <a:t>TÉCNICAS Y MÉTODOS PARA TRABAJAR LOS ESTADOS INTERNOS PARA UNA NEGOCIACIÓN.</a:t>
            </a:r>
            <a:endParaRPr lang="es-CO" sz="2000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AF371F3-7B39-F270-E690-79ADBD41B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25F1A15-D67E-CE1D-D0E1-5A9E555C8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5" y="1634066"/>
            <a:ext cx="6401858" cy="461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68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A98CACB9-69FA-DF26-D9D0-93F62FC78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/>
              <a:t>El anclaje.</a:t>
            </a:r>
            <a:endParaRPr lang="es-CO" b="1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21577D4-10CC-9825-D4BB-5F3431049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F2C120-FC88-489F-B2E9-06A37231AF49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2ACADBD-5530-2BF4-9948-F1AC34BBEDC4}"/>
              </a:ext>
            </a:extLst>
          </p:cNvPr>
          <p:cNvSpPr txBox="1"/>
          <p:nvPr/>
        </p:nvSpPr>
        <p:spPr>
          <a:xfrm>
            <a:off x="736600" y="2260600"/>
            <a:ext cx="866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CONNSISTE SIMPLEMENTE EN ASOCIAR UN ESTÍMULO O GESTO A UN ESTADO INTERNO Y AL EJECUTAR ESTE GESTO, SE GATILLA UNA EVOCACIÓN DE ALGÚN ESTADO INTERNO CORRELACIONADO CON UNA EXPERIENCIA PREVIAMENTE VIVIDA.</a:t>
            </a:r>
            <a:endParaRPr lang="es-CO" sz="20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1F7F8E7-6589-76F8-D470-3CAE2BDE7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654" y="3789892"/>
            <a:ext cx="4070879" cy="263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354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4B8A8-6154-19EB-D868-F4424A889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/>
              <a:t>ANCLAJE DE RECURSOS.</a:t>
            </a:r>
            <a:endParaRPr lang="es-CO" b="1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DF08FDD-E782-6826-4FDE-23D4454F7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704D1D8-CD21-5AF5-4113-FD3AC1A02B2F}"/>
              </a:ext>
            </a:extLst>
          </p:cNvPr>
          <p:cNvSpPr txBox="1"/>
          <p:nvPr/>
        </p:nvSpPr>
        <p:spPr>
          <a:xfrm>
            <a:off x="1210733" y="2184400"/>
            <a:ext cx="103947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LAS ANCLAS DE RECURSOS ESTTABLECEN UNA ASOCIACIÓN QUE TRANSPORTA UN ESTADO DESDE EL PASADO HASTA EL PRESENTE.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POSEEMOS MUCHOS RECURSOS QUE NOS PERMITEN TRANSPORTAR ESTADOS AL AQUÍ Y AHORA CUANDO LOS NECESITAMOS.</a:t>
            </a:r>
          </a:p>
          <a:p>
            <a:endParaRPr lang="es-ES" b="1" dirty="0"/>
          </a:p>
          <a:p>
            <a:r>
              <a:rPr lang="es-ES" b="1" dirty="0"/>
              <a:t>			LAS EXPERIENCIAS Y RECURSOS POSITIVOS NO SE DEBEN OLVIDAR Y DEJAR 			ATRÁS.</a:t>
            </a:r>
          </a:p>
          <a:p>
            <a:endParaRPr lang="es-ES" b="1" dirty="0"/>
          </a:p>
          <a:p>
            <a:r>
              <a:rPr lang="es-ES" sz="2800" b="1" dirty="0"/>
              <a:t>PERO, EN OCASIONES NO LOS PODEMOS ENCONTRAR.</a:t>
            </a:r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27142508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35FA5B-CC02-DB96-FD70-C79BC8A00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/>
              <a:t>EJERCICIO UNO: SOLO O ACOMPAÑADO.</a:t>
            </a:r>
            <a:endParaRPr lang="es-CO" b="1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133CD88-F163-CFFF-0188-8E478E61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CADDECD-BBB7-887D-5B94-B12008BB44BA}"/>
              </a:ext>
            </a:extLst>
          </p:cNvPr>
          <p:cNvSpPr txBox="1"/>
          <p:nvPr/>
        </p:nvSpPr>
        <p:spPr>
          <a:xfrm>
            <a:off x="575894" y="2116667"/>
            <a:ext cx="11328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1.) PIENSE EN UNA SITUACIÓN ESPECÍFICA EN LA QUE DESEARÍA SENTIRSE DIFERENTE O RESPONDER DE MANERA DISTINTA, O ESCOJA UNA SITUACIÓN COMPLICADA A FUTURO,</a:t>
            </a:r>
          </a:p>
          <a:p>
            <a:endParaRPr lang="es-ES" b="1" dirty="0"/>
          </a:p>
          <a:p>
            <a:r>
              <a:rPr lang="es-ES" b="1" dirty="0"/>
              <a:t>ELIJA UN ESTADO DE RECURSOS DE LOS MUCHOS QUE HA EXPERIMENTADO A LO LARGO DE SU VIDA; EL QUE MÁS DESEE ADOPTAR EN AQUELLA CIRCUNSTANCIA:</a:t>
            </a:r>
          </a:p>
          <a:p>
            <a:endParaRPr lang="es-ES" b="1" dirty="0"/>
          </a:p>
          <a:p>
            <a:r>
              <a:rPr lang="es-ES" b="1" dirty="0"/>
              <a:t>(CONFIANZA, HUMOR, CORAJE, PERSEVERANCIA, CREATIVIDAD O CUALQUIERA  QUE INTUITIVAMENTE CONSIDERE EL MÁS APROPIADO).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6830515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C2F584F-C5CC-FDAE-DC6F-742ABDEA2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3A79-714B-4450-AA50-D4A209D855CA}" type="datetime1">
              <a:rPr lang="es-ES" smtClean="0"/>
              <a:pPr/>
              <a:t>23/10/2025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7F55755-A48C-023C-DB61-10D56A5BC51C}"/>
              </a:ext>
            </a:extLst>
          </p:cNvPr>
          <p:cNvSpPr txBox="1"/>
          <p:nvPr/>
        </p:nvSpPr>
        <p:spPr>
          <a:xfrm>
            <a:off x="397933" y="990600"/>
            <a:ext cx="114638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2.) ESTABLEZCA UN MOMENTO ESPECÍFICO DE SU VIDA EN EL QUE SE HAYA ENCONTRADO EN ESE ESTADO DE RECURSOS.</a:t>
            </a:r>
          </a:p>
          <a:p>
            <a:endParaRPr lang="es-ES" b="1" dirty="0"/>
          </a:p>
          <a:p>
            <a:r>
              <a:rPr lang="es-ES" b="1" dirty="0"/>
              <a:t>ESCOJA UNA OCASIÓN  EN LA QUE EL ESTADO HAYA SIDO CLARO E INTENSO.</a:t>
            </a:r>
          </a:p>
          <a:p>
            <a:endParaRPr lang="es-ES" b="1" dirty="0"/>
          </a:p>
          <a:p>
            <a:r>
              <a:rPr lang="es-ES" b="1" dirty="0"/>
              <a:t>ACCEDA FINALMENTE A DICHO ESTADO EN LA FORMA DE UN RECUERDO ASOCIADO.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3.) ROMPA EL ESTADO. ESCOJA UN ANCLA KINESTÉSICA.</a:t>
            </a:r>
          </a:p>
          <a:p>
            <a:endParaRPr lang="es-ES" b="1" dirty="0"/>
          </a:p>
          <a:p>
            <a:r>
              <a:rPr lang="es-ES" b="1" dirty="0"/>
              <a:t>	PUEDE JUNTAR SU DEDO ÍNDICE CON SU PULGAR O APRETAR LA MANO DE DETERMINADA MANERA.</a:t>
            </a:r>
          </a:p>
          <a:p>
            <a:r>
              <a:rPr lang="es-ES" b="1" dirty="0"/>
              <a:t>	ESTABLEZCA EL ANCLA DE MANERA ÚNICA Y DISTINTIVA SIN QUE AL RESTO LE PAREZCA UN GESTO 	EXTRAÑO.</a:t>
            </a:r>
          </a:p>
          <a:p>
            <a:r>
              <a:rPr lang="es-ES" b="1" dirty="0"/>
              <a:t>	</a:t>
            </a:r>
          </a:p>
          <a:p>
            <a:r>
              <a:rPr lang="es-ES" b="1" dirty="0"/>
              <a:t>AHORA ESCOJA UN ANCLA AUDITIVA. </a:t>
            </a:r>
          </a:p>
          <a:p>
            <a:endParaRPr lang="es-ES" b="1" dirty="0"/>
          </a:p>
          <a:p>
            <a:r>
              <a:rPr lang="es-ES" b="1" dirty="0"/>
              <a:t>	PUEDE SER UNA FRASE O PALABRA QUE SE DIGA PARA SI MISMO.</a:t>
            </a:r>
          </a:p>
          <a:p>
            <a:endParaRPr lang="es-ES" b="1" dirty="0"/>
          </a:p>
          <a:p>
            <a:r>
              <a:rPr lang="es-ES" b="1" dirty="0"/>
              <a:t>	NO IMPORTA QUE PALABRA O FRASE UTILICE MIENTRAS COINCIDA CON EL ESTADO.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3364189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C2F584F-C5CC-FDAE-DC6F-742ABDEA2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3A79-714B-4450-AA50-D4A209D855CA}" type="datetime1">
              <a:rPr lang="es-ES" smtClean="0"/>
              <a:pPr/>
              <a:t>23/10/2025</a:t>
            </a:fld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7F55755-A48C-023C-DB61-10D56A5BC51C}"/>
              </a:ext>
            </a:extLst>
          </p:cNvPr>
          <p:cNvSpPr txBox="1"/>
          <p:nvPr/>
        </p:nvSpPr>
        <p:spPr>
          <a:xfrm>
            <a:off x="397933" y="990600"/>
            <a:ext cx="114638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b="1" dirty="0"/>
          </a:p>
          <a:p>
            <a:r>
              <a:rPr lang="es-ES" b="1" dirty="0"/>
              <a:t>	LA FORMA EN QUE LA PRONUNCIE  O EL TONO DE VOZ SERÁN IGUALMENTE IMPORTANTES QUE LA 	PALABRA O FRASE QUE UTILICE.</a:t>
            </a:r>
          </a:p>
          <a:p>
            <a:endParaRPr lang="es-ES" b="1" dirty="0"/>
          </a:p>
          <a:p>
            <a:r>
              <a:rPr lang="es-ES" b="1" dirty="0"/>
              <a:t>	HAGALO DE AL FORMA QUE SEA DISTINTIVA Y LA PUEDA RECORDAR.</a:t>
            </a:r>
          </a:p>
          <a:p>
            <a:endParaRPr lang="es-ES" b="1" dirty="0"/>
          </a:p>
          <a:p>
            <a:r>
              <a:rPr lang="es-ES" b="1" dirty="0"/>
              <a:t>ESTADO DE RECURSOS</a:t>
            </a:r>
          </a:p>
          <a:p>
            <a:r>
              <a:rPr lang="es-ES" b="1" dirty="0"/>
              <a:t>CONFIANZA					“ SIENTO CADA VEZ MÁS Y MÁS CONFIANZA”.</a:t>
            </a:r>
          </a:p>
          <a:p>
            <a:endParaRPr lang="es-ES" b="1" dirty="0"/>
          </a:p>
          <a:p>
            <a:r>
              <a:rPr lang="es-ES" b="1" dirty="0"/>
              <a:t>4.) ESCOJA UN ANCLA VISUAL.</a:t>
            </a:r>
          </a:p>
          <a:p>
            <a:endParaRPr lang="es-ES" b="1" dirty="0"/>
          </a:p>
          <a:p>
            <a:r>
              <a:rPr lang="es-ES" b="1" dirty="0"/>
              <a:t>	PUEDE ESTABLECER UN SÍMBOLO O LA ESCENA QUE PRESENCIABA CUANDO SE SENTÍA CONFIADO.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ESTO FUNCIONARÁ MIENTRAS LA IMAGEN QUE ESCOJA SEA DISTINTIVA Y LE PERMITA RECORDAR ESE SENTIMIENTO –ESTADO-.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2263935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1596B74-315B-E212-B18D-EE2EB4295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5CEF823-17D3-1172-DF99-A9B473A4C93F}"/>
              </a:ext>
            </a:extLst>
          </p:cNvPr>
          <p:cNvSpPr txBox="1"/>
          <p:nvPr/>
        </p:nvSpPr>
        <p:spPr>
          <a:xfrm>
            <a:off x="609600" y="1143000"/>
            <a:ext cx="1114213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5.) RETROCEDA AL ESTADO ESPECÍFICO DE RECURSOS QUE HAYA ESCOGIDO IMAGINAR.</a:t>
            </a:r>
          </a:p>
          <a:p>
            <a:endParaRPr lang="es-ES" b="1" dirty="0"/>
          </a:p>
          <a:p>
            <a:r>
              <a:rPr lang="es-ES" b="1" dirty="0"/>
              <a:t>	ASOCIÉSE  A AQUÉL RECUERDO Y EXPERIMENTE INTENSAMENTE ESE ESTADO DE RECURSOS.</a:t>
            </a:r>
          </a:p>
          <a:p>
            <a:endParaRPr lang="es-ES" b="1" dirty="0"/>
          </a:p>
          <a:p>
            <a:r>
              <a:rPr lang="es-ES" b="1" dirty="0"/>
              <a:t>VUELVA A EXPERIIMENTAR EL ESTADO.</a:t>
            </a:r>
          </a:p>
          <a:p>
            <a:endParaRPr lang="es-ES" b="1" dirty="0"/>
          </a:p>
          <a:p>
            <a:r>
              <a:rPr lang="es-ES" b="1" dirty="0"/>
              <a:t>CUANDO EL ESTADO DE INGENIO VAYA A ALCANZAR  SU NIVEL MÁXIMO, UTILICE LAS TRES ANCLAS QUE HAYA ESCOGIDO PREVIAMENTE PARA CONECTARLAS A DICHO ESTADO.</a:t>
            </a:r>
          </a:p>
          <a:p>
            <a:endParaRPr lang="es-ES" b="1" dirty="0"/>
          </a:p>
          <a:p>
            <a:r>
              <a:rPr lang="es-ES" b="1" dirty="0"/>
              <a:t>6.) PRUEBE LAS ANCLAS.</a:t>
            </a:r>
          </a:p>
          <a:p>
            <a:endParaRPr lang="es-ES" b="1" dirty="0"/>
          </a:p>
          <a:p>
            <a:r>
              <a:rPr lang="es-ES" b="1" dirty="0"/>
              <a:t>	UTILICE LAS TRES ANCLAS DE LA MISMA MANERA Y EN EL MISMO ORDEN, Y PRESTE ATENCIÓN AL 	NIVEL QUE ACCEDE EN SU ESTADO DE RECURSOS.</a:t>
            </a:r>
          </a:p>
          <a:p>
            <a:endParaRPr lang="es-ES" b="1" dirty="0"/>
          </a:p>
          <a:p>
            <a:r>
              <a:rPr lang="es-ES" b="1" dirty="0"/>
              <a:t>REPITA EL PASO 3 SI NO ESTÁ CONFORME.</a:t>
            </a:r>
          </a:p>
          <a:p>
            <a:endParaRPr lang="es-ES" b="1" dirty="0"/>
          </a:p>
          <a:p>
            <a:r>
              <a:rPr lang="es-ES" b="1" dirty="0"/>
              <a:t>ASEGÚRESE DE QUE LAS ANCLAS REVIVAN EL ESTADO DE INGENIO CLARA Y SINÉRGICAMENTE.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9871429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1596B74-315B-E212-B18D-EE2EB4295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5CEF823-17D3-1172-DF99-A9B473A4C93F}"/>
              </a:ext>
            </a:extLst>
          </p:cNvPr>
          <p:cNvSpPr txBox="1"/>
          <p:nvPr/>
        </p:nvSpPr>
        <p:spPr>
          <a:xfrm>
            <a:off x="609600" y="1143000"/>
            <a:ext cx="111421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7.) POR ÚLTIMO, PIENSE EN UNA SITUACIÓN A FUTURO  EN LA QUE PROBABLEMENTE REQUIERA  DE DICHO ESTADO DE RECURSOS.</a:t>
            </a:r>
          </a:p>
          <a:p>
            <a:endParaRPr lang="es-ES" b="1" dirty="0"/>
          </a:p>
          <a:p>
            <a:r>
              <a:rPr lang="es-ES" b="1" dirty="0"/>
              <a:t>¿ QUÉ PUEDE UTILIZAR COMO SEÑAL PARA RECORDAR  QUE NECESITA ESTE RECURSO?</a:t>
            </a:r>
          </a:p>
          <a:p>
            <a:endParaRPr lang="es-ES" b="1" dirty="0"/>
          </a:p>
          <a:p>
            <a:r>
              <a:rPr lang="es-ES" b="1" dirty="0"/>
              <a:t>ENCUENTRE LO PRIMERO QUE VEA, OIGA O SIENTA QUE LE RECUERDE QUE SE ENCUENTRA EN ESA DIFICIL SITUACIÓN.</a:t>
            </a:r>
          </a:p>
          <a:p>
            <a:endParaRPr lang="es-ES" b="1" dirty="0"/>
          </a:p>
          <a:p>
            <a:r>
              <a:rPr lang="es-ES" b="1" dirty="0"/>
              <a:t>		LA SEÑAL PUEDE SER INTERNA O EXTERNA.</a:t>
            </a:r>
          </a:p>
          <a:p>
            <a:endParaRPr lang="es-ES" b="1" dirty="0"/>
          </a:p>
          <a:p>
            <a:r>
              <a:rPr lang="es-ES" b="1" dirty="0"/>
              <a:t>		EXPRESIÓN PARTICULAR EN EL ROSTRO DE ALGUIEN O SU TONO DE VOZ.</a:t>
            </a:r>
          </a:p>
          <a:p>
            <a:r>
              <a:rPr lang="es-ES" b="1" dirty="0"/>
              <a:t>		UNA SALA DE REUNIONES.</a:t>
            </a:r>
          </a:p>
          <a:p>
            <a:endParaRPr lang="es-ES" b="1" dirty="0"/>
          </a:p>
          <a:p>
            <a:r>
              <a:rPr lang="es-ES" b="1" dirty="0"/>
              <a:t>SE INICIA UN DIÁLOGO INTERNO, SE GENERARÁ UNA SEÑAL INTENSA.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8665968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7B7CDDF-DC1A-039C-EE82-18634A4E2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DESACTIVACIÓN DE UN ANCLA NEGATIVA.</a:t>
            </a:r>
            <a:endParaRPr lang="es-CO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9BB7DEB-BD23-0345-A3B3-711952E6D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C5BF0CF-0813-9D95-8C23-CBE7D3667E14}"/>
              </a:ext>
            </a:extLst>
          </p:cNvPr>
          <p:cNvSpPr txBox="1"/>
          <p:nvPr/>
        </p:nvSpPr>
        <p:spPr>
          <a:xfrm>
            <a:off x="1270000" y="2082800"/>
            <a:ext cx="101769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IMAGINEMOS QUE LA NEGOCIACIÓNN QUE SE ACERCA  ES PARA NOSOTROS UNA OBLIGACIÓN Y NO SENTIMOS LA MOTIVACIÓN NECESARIA PARA SER UN GANADOR.</a:t>
            </a:r>
          </a:p>
          <a:p>
            <a:endParaRPr lang="es-ES" b="1" dirty="0"/>
          </a:p>
          <a:p>
            <a:r>
              <a:rPr lang="es-ES" b="1" dirty="0"/>
              <a:t>O BIEN, QUE ANTE LA SOLA IDEA DE LA SITUACIÓN PARTICULAR  QUE NOS ESPERA, PERDEMOS NUESTROS RECURSOS Y, NOS SENTIMOS INCÓMODOS.</a:t>
            </a:r>
          </a:p>
          <a:p>
            <a:endParaRPr lang="es-ES" b="1" dirty="0"/>
          </a:p>
          <a:p>
            <a:r>
              <a:rPr lang="es-ES" b="1" dirty="0"/>
              <a:t>		ESA HUELLA EMOCIONAL NEGATIVA LIMITA NUESTRA ENERGÍA EN LA ACCIÓN.</a:t>
            </a:r>
          </a:p>
          <a:p>
            <a:endParaRPr lang="es-ES" b="1" dirty="0"/>
          </a:p>
          <a:p>
            <a:r>
              <a:rPr lang="es-ES" sz="2400" b="1" dirty="0"/>
              <a:t>SERÁ NECESARIO ENTONCES UTILIZAR UN ESTADO DE RECURSOS PARA NEUTRALIZAR LA EXPERIENCIA NEGATIVA Y ASÍ DESACTIVARLA.</a:t>
            </a:r>
            <a:endParaRPr lang="es-CO" sz="24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7E12424-4C19-F135-8F76-A190E82812B9}"/>
              </a:ext>
            </a:extLst>
          </p:cNvPr>
          <p:cNvSpPr txBox="1"/>
          <p:nvPr/>
        </p:nvSpPr>
        <p:spPr>
          <a:xfrm>
            <a:off x="465667" y="5486400"/>
            <a:ext cx="10981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DE ESTA FORMA, LA NEGOCIACIÓN SE HACE POSIBLE Y LOS RECURSOS AUXILIARES PUEDEN SER MOVILIZADOS NUEVAMENTE.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1014233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B47DD4B-F79E-3410-33EF-E2009E0FA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b="1" dirty="0"/>
              <a:t>TECNICA.</a:t>
            </a:r>
            <a:endParaRPr lang="es-CO" b="1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24B9EB4-A19D-5880-8B4A-B2E1CFE1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DA88CE5-D010-528C-2472-9E5E5AB96B30}"/>
              </a:ext>
            </a:extLst>
          </p:cNvPr>
          <p:cNvSpPr txBox="1"/>
          <p:nvPr/>
        </p:nvSpPr>
        <p:spPr>
          <a:xfrm>
            <a:off x="711200" y="2133600"/>
            <a:ext cx="111929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1.) ELIJA UN COLOR SIMBÓLICO DE SU ESTADO POSITIVO, LUEGO UN SONIDO, DESPUÉS UNA SENSACIÓN. Y FINALMENTE UNA FORMA.</a:t>
            </a:r>
          </a:p>
          <a:p>
            <a:endParaRPr lang="es-ES" b="1" dirty="0"/>
          </a:p>
          <a:p>
            <a:r>
              <a:rPr lang="es-ES" b="1" dirty="0"/>
              <a:t>2.) DÍGASE UNA FRASE QUE UTILIZARÍA SI ESTUVIERA EN POSESIÓN DE TODA SU FUERZA, SU ENERGÍA VITAL.</a:t>
            </a:r>
          </a:p>
          <a:p>
            <a:endParaRPr lang="es-ES" b="1" dirty="0"/>
          </a:p>
          <a:p>
            <a:r>
              <a:rPr lang="es-ES" b="1" dirty="0"/>
              <a:t>	PIENSE AHORA EN LA SITUACIÓN LIMITANTE PARA USTED.</a:t>
            </a:r>
          </a:p>
          <a:p>
            <a:endParaRPr lang="es-ES" b="1" dirty="0"/>
          </a:p>
          <a:p>
            <a:r>
              <a:rPr lang="es-ES" b="1" dirty="0"/>
              <a:t>	REPRESÉNTESE TODOS LOS DETALLES DE ESTA SITUACIÓN Y MENTALMENTE, ENCIÉRRELA EN LA 	FORMA QUE HA ESCOGIDO.</a:t>
            </a:r>
          </a:p>
          <a:p>
            <a:endParaRPr lang="es-ES" b="1" dirty="0"/>
          </a:p>
          <a:p>
            <a:r>
              <a:rPr lang="es-ES" b="1" dirty="0"/>
              <a:t>3.) RECUBRA LA FORMA CON EL COLOR Y MIENTRAS EL COLOR SE EXTIENDE SOBRE LA FORMA, HAGA RESONAR EL SONIDO, EVOQUE LA SENNSACIÓN.</a:t>
            </a:r>
          </a:p>
          <a:p>
            <a:endParaRPr lang="es-ES" b="1" dirty="0"/>
          </a:p>
          <a:p>
            <a:r>
              <a:rPr lang="es-ES" b="1" dirty="0"/>
              <a:t>	PRONUNCIE ENTONCES LA FRASE A SU RITMO.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54591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A4152AD-7BF1-0C11-F778-D10A21A2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5F22551-640E-3081-D5E9-64DEE5D2104E}"/>
              </a:ext>
            </a:extLst>
          </p:cNvPr>
          <p:cNvSpPr txBox="1"/>
          <p:nvPr/>
        </p:nvSpPr>
        <p:spPr>
          <a:xfrm>
            <a:off x="3860800" y="1667933"/>
            <a:ext cx="77893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LO QUE UNA PERSONA TERMINA HACIENDO, TANTO EN FONDO COMO EN FORMA, ESTÁ FUNDAMENTADO EN UNA EMOCIÓN.</a:t>
            </a:r>
            <a:endParaRPr lang="es-CO" sz="36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7D6C0C4-2DFD-BFCB-A872-225DB6413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37" y="2904694"/>
            <a:ext cx="3289830" cy="328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5997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53BB309-843F-9C6A-E7CB-23D82D62D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688AEAC-662A-6807-0825-717075E44DA8}"/>
              </a:ext>
            </a:extLst>
          </p:cNvPr>
          <p:cNvSpPr txBox="1"/>
          <p:nvPr/>
        </p:nvSpPr>
        <p:spPr>
          <a:xfrm>
            <a:off x="541867" y="1024467"/>
            <a:ext cx="1115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4.) USTED SE SIENTE CÓMODO Y PIENSA EN UNA SITUACIÓN PASADA EN LA QUE SE HA SENTIDO EXTREMADAMENTE POSITIVO.</a:t>
            </a:r>
          </a:p>
          <a:p>
            <a:endParaRPr lang="es-ES" b="1" dirty="0"/>
          </a:p>
          <a:p>
            <a:r>
              <a:rPr lang="es-ES" b="1" dirty="0"/>
              <a:t>		EXPERIMENTE ESTA SITUACIÓN DESPLEGANDO TODAS SUS DIMENSIONES SENSORIALES Y/O 		SENSACIONES (VISUALES, AUDITIVAS, KINESTÉSICAS).</a:t>
            </a:r>
          </a:p>
          <a:p>
            <a:endParaRPr lang="es-ES" b="1" dirty="0"/>
          </a:p>
          <a:p>
            <a:r>
              <a:rPr lang="es-ES" b="1" dirty="0"/>
              <a:t>5.) PIENSE NUEVAMENTE EN LA SITUACIÓN LIMITANTE.</a:t>
            </a:r>
          </a:p>
          <a:p>
            <a:endParaRPr lang="es-ES" b="1" dirty="0"/>
          </a:p>
          <a:p>
            <a:r>
              <a:rPr lang="es-ES" b="1" dirty="0"/>
              <a:t>	SU IMPACTO EMOCIONAL HA DESAPARECIDO.</a:t>
            </a:r>
          </a:p>
          <a:p>
            <a:endParaRPr lang="es-ES" b="1" dirty="0"/>
          </a:p>
          <a:p>
            <a:r>
              <a:rPr lang="es-ES" b="1" dirty="0"/>
              <a:t>6.) CUANDO USTED ESTÉ REALMENTE EN EL ESTADO EMOCIONAL POSITIVO, DEJE VENIR A SU MENTE UNA FORMA Y ASOCIE ESTA FORMA AL ESTADO POSITIVO.</a:t>
            </a:r>
          </a:p>
          <a:p>
            <a:endParaRPr lang="es-ES" b="1" dirty="0"/>
          </a:p>
          <a:p>
            <a:r>
              <a:rPr lang="es-ES" b="1" dirty="0"/>
              <a:t>7.) PROYÉCTESE EN EL FUTURO, EN ESE PRECISO MOMENTO EN EL QUE VA A INICIAR SU NEGOCIACIÓN.</a:t>
            </a:r>
          </a:p>
          <a:p>
            <a:endParaRPr lang="es-ES" b="1" dirty="0"/>
          </a:p>
          <a:p>
            <a:r>
              <a:rPr lang="es-ES" b="1" dirty="0"/>
              <a:t>		</a:t>
            </a:r>
            <a:r>
              <a:rPr lang="es-ES" sz="3200" b="1" dirty="0"/>
              <a:t>¿  CÓMO SE SIENTE?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93257373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8456F70-6B42-D7B3-0AE6-3DE9613EB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b="1" dirty="0"/>
              <a:t>FIJACIÓN DE ANCLAS.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0187A2F-317E-32AB-3342-4731970F6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4A8ADA-6F6E-7717-428B-DAC75AC8CFD9}"/>
              </a:ext>
            </a:extLst>
          </p:cNvPr>
          <p:cNvSpPr txBox="1"/>
          <p:nvPr/>
        </p:nvSpPr>
        <p:spPr>
          <a:xfrm>
            <a:off x="795867" y="1879600"/>
            <a:ext cx="1072726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UTILIZA MÁS DE UN ANCLA DE INGENIO PARA MEJORAR EL EFECTO.</a:t>
            </a:r>
          </a:p>
          <a:p>
            <a:endParaRPr lang="es-ES" b="1" dirty="0"/>
          </a:p>
          <a:p>
            <a:r>
              <a:rPr lang="es-ES" b="1" dirty="0"/>
              <a:t>EN OCASIONES, UN SOLO ESTADO DE INGENIO NO SERÁ  SUFICIENTE PARA MODIFICAR LA SITUACIÓN O ALCANZAR EL RESULTADO DESEADO, POR LO QUE SE PUEDE </a:t>
            </a:r>
            <a:r>
              <a:rPr lang="es-ES" sz="2400" b="1" dirty="0"/>
              <a:t>FIJAR UNA SERIE DE ESTADO DE RECURSOS EN ESA MISMA ANCLA. </a:t>
            </a:r>
            <a:endParaRPr lang="es-ES" b="1" dirty="0"/>
          </a:p>
          <a:p>
            <a:endParaRPr lang="es-ES" b="1" dirty="0"/>
          </a:p>
          <a:p>
            <a:r>
              <a:rPr lang="es-ES" b="1" dirty="0"/>
              <a:t>DE ESTA MANERA, CUANDO SE ACTIVA ESTA ANCLA SE ACCEDE A TODOS LOS ESTADOS EN UN PODEROSO ESTADO DE RECURSOS.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6086599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32A130-AF43-AFC6-409F-46369B8FB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/>
              <a:t>¿ CÓMO LO USAREMOS EN LAS NEGOCIACIONES?</a:t>
            </a:r>
            <a:endParaRPr lang="es-CO" b="1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9B31001-C154-C941-53DF-F6D5B3142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EC7FFF-6F6E-039D-7254-CC5141FACEB8}"/>
              </a:ext>
            </a:extLst>
          </p:cNvPr>
          <p:cNvSpPr txBox="1"/>
          <p:nvPr/>
        </p:nvSpPr>
        <p:spPr>
          <a:xfrm>
            <a:off x="787400" y="2218267"/>
            <a:ext cx="108796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ESTAMOS EN UNA SITUACIÓN COMPLICADA</a:t>
            </a:r>
          </a:p>
          <a:p>
            <a:endParaRPr lang="es-ES" b="1" dirty="0"/>
          </a:p>
          <a:p>
            <a:r>
              <a:rPr lang="es-ES" b="1" dirty="0"/>
              <a:t>					PODEMOS MODIFICAR NUESTRO ESTADO RECORDANDO 						COSAS QUE NOS AGRADAN.</a:t>
            </a:r>
          </a:p>
          <a:p>
            <a:endParaRPr lang="es-ES" b="1" dirty="0"/>
          </a:p>
          <a:p>
            <a:r>
              <a:rPr lang="es-ES" b="1" dirty="0"/>
              <a:t>SE PUEDE HACER ESO TAMBIÉN CON LA OTRA PERSONA.</a:t>
            </a:r>
          </a:p>
          <a:p>
            <a:endParaRPr lang="es-ES" b="1" dirty="0"/>
          </a:p>
          <a:p>
            <a:r>
              <a:rPr lang="es-ES" b="1" dirty="0"/>
              <a:t>			PREGUNTARLE POR AQUELLAS SITUACIONES QUE LE PERMITEN REVIVIR ESTADOS 			INTERNOS POSITIVOS.</a:t>
            </a:r>
          </a:p>
          <a:p>
            <a:endParaRPr lang="es-ES" b="1" dirty="0"/>
          </a:p>
          <a:p>
            <a:r>
              <a:rPr lang="es-ES" b="1" dirty="0"/>
              <a:t>“ TRANSPORTE NEUROLÓGICO”.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42777490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7935E7D-AC28-23A8-1C8A-B6F90BEBC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09DFCDE-296C-3F8D-68D9-FE8529BE6195}"/>
              </a:ext>
            </a:extLst>
          </p:cNvPr>
          <p:cNvSpPr txBox="1"/>
          <p:nvPr/>
        </p:nvSpPr>
        <p:spPr>
          <a:xfrm>
            <a:off x="541867" y="1117600"/>
            <a:ext cx="11150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NEGOCIACIONES:</a:t>
            </a:r>
          </a:p>
          <a:p>
            <a:endParaRPr lang="es-ES" b="1" dirty="0"/>
          </a:p>
          <a:p>
            <a:r>
              <a:rPr lang="es-ES" b="1" dirty="0"/>
              <a:t>			SE PUEDE ELEGIR QUE NECESITAMOS PARA ESOS ESTADOS EMOCIONALES Y 			CONFECCIONAR UN LISTADO QUE NOS PERMITIRÍA HACERLO MÁS CONSCIENTE.</a:t>
            </a:r>
          </a:p>
          <a:p>
            <a:endParaRPr lang="es-ES" b="1" dirty="0"/>
          </a:p>
          <a:p>
            <a:r>
              <a:rPr lang="es-ES" b="1" dirty="0"/>
              <a:t>SI LE PONEMOS A </a:t>
            </a:r>
            <a:r>
              <a:rPr lang="es-ES" b="1" dirty="0" err="1"/>
              <a:t>A</a:t>
            </a:r>
            <a:r>
              <a:rPr lang="es-ES" b="1" dirty="0"/>
              <a:t> CADA UNA DE ESAS COSAS, UNA PALABRA Y NOS REPETIMOS ESA PALABRA,</a:t>
            </a:r>
          </a:p>
          <a:p>
            <a:endParaRPr lang="es-ES" b="1" dirty="0"/>
          </a:p>
          <a:p>
            <a:r>
              <a:rPr lang="es-ES" b="1" dirty="0"/>
              <a:t>		GENERAMOS LA IMAGEN  Y TENEMOS LA SENSACIÓN: ANCLAJE EN LA P.N.L.</a:t>
            </a:r>
          </a:p>
          <a:p>
            <a:endParaRPr lang="es-ES" b="1" dirty="0"/>
          </a:p>
          <a:p>
            <a:r>
              <a:rPr lang="es-ES" b="1" dirty="0"/>
              <a:t>CONECTAMOS –ANCLANDO- PALABRAS CON ESTADOS INTERNOS</a:t>
            </a:r>
          </a:p>
          <a:p>
            <a:endParaRPr lang="es-ES" b="1" dirty="0"/>
          </a:p>
          <a:p>
            <a:r>
              <a:rPr lang="es-ES" b="1" dirty="0"/>
              <a:t>			CONSECUENCIAS SISTÉMICAS EN NUESTRA BIOLOGÍA</a:t>
            </a:r>
          </a:p>
          <a:p>
            <a:endParaRPr lang="es-ES" b="1" dirty="0"/>
          </a:p>
          <a:p>
            <a:r>
              <a:rPr lang="es-ES" b="1" dirty="0"/>
              <a:t>LA PALABRA ES UNA LLAVE, Y CUANDO LA ABRIMOS EN NUESTRA MENTE</a:t>
            </a:r>
          </a:p>
          <a:p>
            <a:r>
              <a:rPr lang="es-ES" b="1" dirty="0"/>
              <a:t>								EMERGE LA SENSACIÓN</a:t>
            </a:r>
          </a:p>
          <a:p>
            <a:endParaRPr lang="es-ES" b="1" dirty="0"/>
          </a:p>
          <a:p>
            <a:r>
              <a:rPr lang="es-ES" b="1" dirty="0"/>
              <a:t>								ESTADO ÓPTIMO PARA ENFRENTAR 								LA NEGOCIACIÓN.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6170456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8AE8E358-6E5A-E0E3-C044-5109E7DAE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b="1" dirty="0"/>
              <a:t>NEGOCIACIÓN.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A2863FE-A579-BC23-3739-692A498DB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D509EE-08D8-681E-1592-C6197517BEA4}"/>
              </a:ext>
            </a:extLst>
          </p:cNvPr>
          <p:cNvSpPr txBox="1"/>
          <p:nvPr/>
        </p:nvSpPr>
        <p:spPr>
          <a:xfrm>
            <a:off x="1270000" y="1913467"/>
            <a:ext cx="1051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1°) ESTAR EN UN ESTADO INTERNO ADECUADO.</a:t>
            </a:r>
          </a:p>
          <a:p>
            <a:endParaRPr lang="es-ES" b="1" dirty="0"/>
          </a:p>
          <a:p>
            <a:r>
              <a:rPr lang="es-ES" b="1" dirty="0"/>
              <a:t>	SI NOSOTROS NO LO ESTAMOS,</a:t>
            </a:r>
          </a:p>
          <a:p>
            <a:r>
              <a:rPr lang="es-ES" b="1" dirty="0"/>
              <a:t>	TAMPOCO LO ESTARÁN LOS OTROS, INCLUÍDO NUESTRO PROPIO EQUIPO.</a:t>
            </a:r>
          </a:p>
          <a:p>
            <a:endParaRPr lang="es-ES" b="1" dirty="0"/>
          </a:p>
          <a:p>
            <a:r>
              <a:rPr lang="es-ES" b="1" dirty="0"/>
              <a:t>EN LA PRIMERA ETAPA  DE LA NEGOCIACIÓN, VAMOS A CAMBIAR NUESTROS ESTADOS INTERNOS.</a:t>
            </a:r>
          </a:p>
          <a:p>
            <a:endParaRPr lang="es-ES" b="1" dirty="0"/>
          </a:p>
          <a:p>
            <a:r>
              <a:rPr lang="es-ES" b="1" dirty="0"/>
              <a:t>Y EN LA SEGUNDA ETAPA, VAMOS A CAMBIAR EL ESTADO INTERNO DEL OTRO NEGOCIADOR.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2763184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8DC7D3-C350-A38B-6156-CA7BA8ED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FFE4D01-E289-C6AB-DAD0-BF91531ADB08}"/>
              </a:ext>
            </a:extLst>
          </p:cNvPr>
          <p:cNvSpPr txBox="1"/>
          <p:nvPr/>
        </p:nvSpPr>
        <p:spPr>
          <a:xfrm>
            <a:off x="406400" y="1024467"/>
            <a:ext cx="113199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PRIMERA ETAPA: DESINTOXICACIÓN</a:t>
            </a:r>
          </a:p>
          <a:p>
            <a:endParaRPr lang="es-ES" b="1" dirty="0"/>
          </a:p>
          <a:p>
            <a:r>
              <a:rPr lang="es-ES" b="1" dirty="0"/>
              <a:t>			PERMITIR QUE EL OTRO SE DESINTOXIQUE (TÉCNICA)</a:t>
            </a:r>
          </a:p>
          <a:p>
            <a:endParaRPr lang="es-ES" b="1" dirty="0"/>
          </a:p>
          <a:p>
            <a:r>
              <a:rPr lang="es-ES" b="1" dirty="0"/>
              <a:t>SI HABLAMOS, ESTAMOS PERDIDOS, ES UN ESTADO NEGATIVO.</a:t>
            </a:r>
          </a:p>
          <a:p>
            <a:endParaRPr lang="es-ES" b="1" dirty="0"/>
          </a:p>
          <a:p>
            <a:r>
              <a:rPr lang="es-ES" b="1" dirty="0"/>
              <a:t>SÓLO HACEMOS PREGUNTAS PARA OBTENER INFORMACIÓN Y PERMITIR QUE EL OTRO SE DESINTOXIQUE.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CAMBIAREMOS NUESTRO ESTADO Y COMENZAREMOS A CAMBIAR EL ESTADO DEL OTRO.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46756827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1AF8AF3-D9C0-08C3-C26F-E974E7C0A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869B1E3-B46A-4DAE-CE54-0E10C6C90AFE}"/>
              </a:ext>
            </a:extLst>
          </p:cNvPr>
          <p:cNvSpPr txBox="1"/>
          <p:nvPr/>
        </p:nvSpPr>
        <p:spPr>
          <a:xfrm>
            <a:off x="618067" y="914400"/>
            <a:ext cx="110405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SEGUNDA ETAPA: USAR UN LENGUAJE POSITIVO.</a:t>
            </a:r>
          </a:p>
          <a:p>
            <a:endParaRPr lang="es-ES" b="1" dirty="0"/>
          </a:p>
          <a:p>
            <a:r>
              <a:rPr lang="es-ES" b="1" dirty="0"/>
              <a:t>		CAMBIAR EL ESTADO INTERNO DEL OTRO NEGOCIADOR.</a:t>
            </a:r>
          </a:p>
          <a:p>
            <a:endParaRPr lang="es-ES" b="1" dirty="0"/>
          </a:p>
          <a:p>
            <a:r>
              <a:rPr lang="es-ES" b="1" dirty="0"/>
              <a:t>				ALGUNA PREGUNTA SÚTIL, PERTINENTE Y QUE ENCAJE EN EL CONTEXTO 				DE LO QUE SE ESTÁ CONVERSANDO.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				ATRAPAR EL ESTADO POSITIVO PARA CAMBIAR LA EMOCIÓN.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7066495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7888BB2-A6AC-6ADF-CA02-4CB73FB6E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5EDC5D4-A34A-39EC-D4C2-3E86F4DE7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77" y="856319"/>
            <a:ext cx="10078656" cy="564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82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4268E86-47F1-5A8B-BD60-CA6F4AE0E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b="1" dirty="0"/>
              <a:t>CONFUSIONES.</a:t>
            </a:r>
            <a:endParaRPr lang="es-CO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4BF5C3B-7915-5E2C-6EFD-3C2A2118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9CFDCF2-561E-61D6-F5F4-B30C02EB0601}"/>
              </a:ext>
            </a:extLst>
          </p:cNvPr>
          <p:cNvSpPr txBox="1"/>
          <p:nvPr/>
        </p:nvSpPr>
        <p:spPr>
          <a:xfrm>
            <a:off x="1820333" y="2150533"/>
            <a:ext cx="978517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 TODA HORA HABLAMOS DE EMOCIONES</a:t>
            </a:r>
          </a:p>
          <a:p>
            <a:endParaRPr lang="es-ES" b="1" dirty="0"/>
          </a:p>
          <a:p>
            <a:r>
              <a:rPr lang="es-ES" b="1" dirty="0"/>
              <a:t>			NUMEROSOS TÉRMINOS PARA DENOMINAR EMOCIONES.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LLAMAMOS EMOCIONES A TODO LO QUE SENTIMOS</a:t>
            </a:r>
          </a:p>
          <a:p>
            <a:endParaRPr lang="es-ES" b="1" dirty="0"/>
          </a:p>
          <a:p>
            <a:r>
              <a:rPr lang="es-ES" b="1" dirty="0"/>
              <a:t>			EMOCIONES</a:t>
            </a:r>
          </a:p>
          <a:p>
            <a:r>
              <a:rPr lang="es-ES" b="1" dirty="0"/>
              <a:t>			SENTIMIENTOS </a:t>
            </a:r>
          </a:p>
          <a:p>
            <a:r>
              <a:rPr lang="es-ES" b="1" dirty="0"/>
              <a:t>			SENSACIONES</a:t>
            </a:r>
          </a:p>
          <a:p>
            <a:endParaRPr lang="es-ES" b="1" dirty="0"/>
          </a:p>
          <a:p>
            <a:r>
              <a:rPr lang="es-ES" b="1" dirty="0"/>
              <a:t>SE MEZCLA INDIFERENTEMENTE LO QUE SENTIMOS Y ESO CONFUNDE, Y HACE DIFICIL IDENTIFICAR LO QUE NOS PASA Y PORQUÉ.</a:t>
            </a:r>
            <a:endParaRPr lang="es-CO" b="1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E19FCB98-8A1D-C50A-9354-AA2E86CA7BEB}"/>
              </a:ext>
            </a:extLst>
          </p:cNvPr>
          <p:cNvCxnSpPr/>
          <p:nvPr/>
        </p:nvCxnSpPr>
        <p:spPr>
          <a:xfrm>
            <a:off x="3801533" y="2548467"/>
            <a:ext cx="609600" cy="2286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393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99C7CBB-103A-5F0C-34FE-202E2E91A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D73A79-714B-4450-AA50-D4A209D855CA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0279506-CB19-C996-26A7-2924A6CC3950}"/>
              </a:ext>
            </a:extLst>
          </p:cNvPr>
          <p:cNvSpPr txBox="1"/>
          <p:nvPr/>
        </p:nvSpPr>
        <p:spPr>
          <a:xfrm>
            <a:off x="1972733" y="999067"/>
            <a:ext cx="7984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ES NORMAL PENSAR CUANDO LAS EMOCIONES SON NEGATIVAS:</a:t>
            </a:r>
            <a:endParaRPr lang="es-CO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57B88F1-9893-A7D9-0D96-5D74C407E314}"/>
              </a:ext>
            </a:extLst>
          </p:cNvPr>
          <p:cNvSpPr txBox="1"/>
          <p:nvPr/>
        </p:nvSpPr>
        <p:spPr>
          <a:xfrm>
            <a:off x="787400" y="1701800"/>
            <a:ext cx="94742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b="1" dirty="0"/>
              <a:t>QUE HAY QUE ELIMINARLAS DE NUESTRAS VIDAS.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b="1" dirty="0"/>
              <a:t>QUE HAY QUE CONTROLAR LAS EMOCIONES Y HAY QUE SER RACIONALES.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b="1" dirty="0"/>
              <a:t>QUE HAY QUE EXPRESAR LOS SENTIMIENTOS Y OTRAS VECES HAY QUE CONTROLARLOS,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b="1" dirty="0"/>
          </a:p>
          <a:p>
            <a:r>
              <a:rPr lang="es-ES" sz="2800" b="1" dirty="0"/>
              <a:t>¿ POR QUÉ?</a:t>
            </a:r>
            <a:endParaRPr lang="es-ES" b="1" dirty="0"/>
          </a:p>
          <a:p>
            <a:endParaRPr lang="es-ES" b="1" dirty="0"/>
          </a:p>
          <a:p>
            <a:r>
              <a:rPr lang="es-ES" b="1" dirty="0"/>
              <a:t>		NUESTRA TRADICIÓN CULTURAL ES RACIONAL</a:t>
            </a:r>
          </a:p>
          <a:p>
            <a:endParaRPr lang="es-ES" b="1" dirty="0"/>
          </a:p>
          <a:p>
            <a:r>
              <a:rPr lang="es-ES" b="1" dirty="0"/>
              <a:t>			PENSAMIENTO DE DESCARTES</a:t>
            </a:r>
          </a:p>
          <a:p>
            <a:endParaRPr lang="es-ES" b="1" dirty="0"/>
          </a:p>
          <a:p>
            <a:r>
              <a:rPr lang="es-ES" b="1" dirty="0"/>
              <a:t>RAZÓN ES EL CRITERIO ESENCIAL EN NUESTRA VIDA Y EL EJE DE TODO NUESTRO CONOCIMIENTO.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829199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C7F425F-0C1D-69E9-A703-CADE911DF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6C4A688-0975-45CD-BF7C-3E1E3385C00B}" type="datetime1">
              <a:rPr lang="es-ES" smtClean="0"/>
              <a:t>23/10/2025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6365BA2-C4AA-46CC-7DF1-F0CF966ABB54}"/>
              </a:ext>
            </a:extLst>
          </p:cNvPr>
          <p:cNvSpPr txBox="1"/>
          <p:nvPr/>
        </p:nvSpPr>
        <p:spPr>
          <a:xfrm>
            <a:off x="3996267" y="1066800"/>
            <a:ext cx="70442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ALGO QUE NOS DESCONTROLA, DOMINA Y CON MUCHA FRECUENCIA LES DAMOS UN VALOR NEGATIVO.</a:t>
            </a:r>
          </a:p>
          <a:p>
            <a:endParaRPr lang="es-ES" b="1" dirty="0"/>
          </a:p>
          <a:p>
            <a:endParaRPr lang="es-ES" b="1" dirty="0"/>
          </a:p>
          <a:p>
            <a:r>
              <a:rPr lang="es-ES" b="1" dirty="0"/>
              <a:t>ADEMÁS: MEZCLAMOS LOS TÉRMINOS Y/O FENÓMENOS:</a:t>
            </a:r>
          </a:p>
          <a:p>
            <a:endParaRPr lang="es-ES" sz="2400" b="1" dirty="0"/>
          </a:p>
          <a:p>
            <a:r>
              <a:rPr lang="es-ES" sz="2400" b="1" dirty="0"/>
              <a:t>SENSACIONES.</a:t>
            </a:r>
          </a:p>
          <a:p>
            <a:r>
              <a:rPr lang="es-ES" sz="2400" b="1" dirty="0"/>
              <a:t>SENTIMIENTOS Y </a:t>
            </a:r>
          </a:p>
          <a:p>
            <a:r>
              <a:rPr lang="es-ES" sz="2400" b="1" dirty="0"/>
              <a:t>EMOCIONES.</a:t>
            </a:r>
            <a:endParaRPr lang="es-CO" sz="24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D3F3F61-811E-C398-4E35-58AA5A717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83" y="3428999"/>
            <a:ext cx="3384550" cy="315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600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9058_TF33552983" id="{3395B71F-1FD3-44D4-9A17-B5742ED98060}" vid="{CF9F1DBA-39FB-4E1A-90C1-B5A24D331F9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Hacia el futuro</Template>
  <TotalTime>574</TotalTime>
  <Words>3845</Words>
  <Application>Microsoft Office PowerPoint</Application>
  <PresentationFormat>Panorámica</PresentationFormat>
  <Paragraphs>639</Paragraphs>
  <Slides>67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73" baseType="lpstr">
      <vt:lpstr>Calibri</vt:lpstr>
      <vt:lpstr>Franklin Gothic Book</vt:lpstr>
      <vt:lpstr>Franklin Gothic Demi</vt:lpstr>
      <vt:lpstr>Wingdings</vt:lpstr>
      <vt:lpstr>Wingdings 2</vt:lpstr>
      <vt:lpstr>DividendVTI</vt:lpstr>
      <vt:lpstr>FACTORES PSICOLOGICOS EN LA MESA DE NEGOCIACIÓN.</vt:lpstr>
      <vt:lpstr>Presentación de PowerPoint</vt:lpstr>
      <vt:lpstr>Presentación de PowerPoint</vt:lpstr>
      <vt:lpstr>DEFINICIÓN.</vt:lpstr>
      <vt:lpstr>Presentación de PowerPoint</vt:lpstr>
      <vt:lpstr>Presentación de PowerPoint</vt:lpstr>
      <vt:lpstr>CONFUSIONES.</vt:lpstr>
      <vt:lpstr>Presentación de PowerPoint</vt:lpstr>
      <vt:lpstr>Presentación de PowerPoint</vt:lpstr>
      <vt:lpstr>Presentación de PowerPoint</vt:lpstr>
      <vt:lpstr>NEUROCIENCIAS</vt:lpstr>
      <vt:lpstr>Presentación de PowerPoint</vt:lpstr>
      <vt:lpstr>CLAVE DEL DESARROLLO DEL NEGOCIADOR:</vt:lpstr>
      <vt:lpstr>Presentación de PowerPoint</vt:lpstr>
      <vt:lpstr>OTRO PROBLEMA: “PSICOLOGÍA DE LA CALLE”.</vt:lpstr>
      <vt:lpstr>ESQUEMA CONCEPTUAL</vt:lpstr>
      <vt:lpstr>Presentación de PowerPoint</vt:lpstr>
      <vt:lpstr>EMOCIONES.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gestión de las emociones.</vt:lpstr>
      <vt:lpstr>Presentación de PowerPoint</vt:lpstr>
      <vt:lpstr>Presentación de PowerPoint</vt:lpstr>
      <vt:lpstr>Presentación de PowerPoint</vt:lpstr>
      <vt:lpstr>ESTADOS (EMOCIONES) EN LAS NEGOCIACIONES.</vt:lpstr>
      <vt:lpstr>Presentación de PowerPoint</vt:lpstr>
      <vt:lpstr>Presentación de PowerPoint</vt:lpstr>
      <vt:lpstr>Presentación de PowerPoint</vt:lpstr>
      <vt:lpstr>Presentación de PowerPoint</vt:lpstr>
      <vt:lpstr>ESTADOS EN LAS NEGOCIACIONES.</vt:lpstr>
      <vt:lpstr>Presentación de PowerPoint</vt:lpstr>
      <vt:lpstr>Presentación de PowerPoint</vt:lpstr>
      <vt:lpstr>Presentación de PowerPoint</vt:lpstr>
      <vt:lpstr>Presentación de PowerPoint</vt:lpstr>
      <vt:lpstr>EL AUTOANCLAJE DE RECURSOS POSITIVOS PARA LA NEGOCIACIÓN.</vt:lpstr>
      <vt:lpstr>El anclaje.</vt:lpstr>
      <vt:lpstr>ANCLAJE DE RECURSOS.</vt:lpstr>
      <vt:lpstr>EJERCICIO UNO: SOLO O ACOMPAÑADO.</vt:lpstr>
      <vt:lpstr>Presentación de PowerPoint</vt:lpstr>
      <vt:lpstr>Presentación de PowerPoint</vt:lpstr>
      <vt:lpstr>Presentación de PowerPoint</vt:lpstr>
      <vt:lpstr>Presentación de PowerPoint</vt:lpstr>
      <vt:lpstr>DESACTIVACIÓN DE UN ANCLA NEGATIVA.</vt:lpstr>
      <vt:lpstr>TECNICA.</vt:lpstr>
      <vt:lpstr>Presentación de PowerPoint</vt:lpstr>
      <vt:lpstr>FIJACIÓN DE ANCLAS.</vt:lpstr>
      <vt:lpstr>¿ CÓMO LO USAREMOS EN LAS NEGOCIACIONES?</vt:lpstr>
      <vt:lpstr>Presentación de PowerPoint</vt:lpstr>
      <vt:lpstr>NEGOCIACIÓN.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FACTORES PSICOLOGICOS EN LA MESA DE NEGOCIACIÓN.</dc:title>
  <dc:creator>Usuario</dc:creator>
  <cp:lastModifiedBy>Usuario</cp:lastModifiedBy>
  <cp:revision>5</cp:revision>
  <dcterms:created xsi:type="dcterms:W3CDTF">2025-10-22T15:36:31Z</dcterms:created>
  <dcterms:modified xsi:type="dcterms:W3CDTF">2025-10-23T16:11:30Z</dcterms:modified>
</cp:coreProperties>
</file>